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74" r:id="rId3"/>
    <p:sldId id="276" r:id="rId4"/>
    <p:sldId id="298" r:id="rId5"/>
    <p:sldId id="326" r:id="rId6"/>
    <p:sldId id="379" r:id="rId7"/>
    <p:sldId id="328" r:id="rId8"/>
    <p:sldId id="382" r:id="rId9"/>
    <p:sldId id="373" r:id="rId10"/>
    <p:sldId id="380" r:id="rId11"/>
    <p:sldId id="381" r:id="rId12"/>
    <p:sldId id="344" r:id="rId13"/>
    <p:sldId id="345" r:id="rId14"/>
    <p:sldId id="384" r:id="rId15"/>
    <p:sldId id="385" r:id="rId16"/>
    <p:sldId id="340" r:id="rId17"/>
    <p:sldId id="341" r:id="rId18"/>
    <p:sldId id="386" r:id="rId19"/>
    <p:sldId id="356" r:id="rId20"/>
    <p:sldId id="388" r:id="rId21"/>
    <p:sldId id="389" r:id="rId22"/>
    <p:sldId id="390" r:id="rId23"/>
    <p:sldId id="391" r:id="rId24"/>
    <p:sldId id="392" r:id="rId25"/>
    <p:sldId id="387" r:id="rId26"/>
    <p:sldId id="393" r:id="rId27"/>
    <p:sldId id="394" r:id="rId28"/>
    <p:sldId id="395" r:id="rId29"/>
    <p:sldId id="396" r:id="rId30"/>
    <p:sldId id="377" r:id="rId31"/>
    <p:sldId id="358" r:id="rId32"/>
    <p:sldId id="397" r:id="rId33"/>
    <p:sldId id="398" r:id="rId34"/>
    <p:sldId id="399" r:id="rId35"/>
    <p:sldId id="370" r:id="rId36"/>
    <p:sldId id="368" r:id="rId37"/>
    <p:sldId id="36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32" r:id="rId46"/>
    <p:sldId id="400" r:id="rId47"/>
    <p:sldId id="401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y\Documents\Biz\&#51228;&#54408;&#51088;&#47308;\Accufuser\Test%20data\&#50976;&#49549;&#51088;&#47308;\&#50976;&#49549;&#51088;&#47308;\Flow%20rate%20test%20C0020L%20CDLCQ57-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ru-RU" altLang="ko-KR" sz="1200" b="1" i="0" baseline="0" dirty="0" smtClean="0"/>
              <a:t>Назв.</a:t>
            </a:r>
            <a:r>
              <a:rPr lang="en-US" altLang="ko-KR" sz="1200" b="1" i="0" baseline="0" dirty="0" smtClean="0"/>
              <a:t>: </a:t>
            </a:r>
            <a:r>
              <a:rPr lang="ru-RU" altLang="ko-KR" sz="1200" b="1" i="0" baseline="0" dirty="0" smtClean="0"/>
              <a:t>Тест на скорость потока Продукт</a:t>
            </a:r>
            <a:r>
              <a:rPr lang="en-US" altLang="ko-KR" sz="1200" b="1" i="0" baseline="0" dirty="0" smtClean="0"/>
              <a:t>:C0020L</a:t>
            </a:r>
            <a:endParaRPr lang="ko-KR" altLang="ko-KR" sz="1200" dirty="0"/>
          </a:p>
          <a:p>
            <a:pPr algn="l">
              <a:defRPr sz="1200"/>
            </a:pPr>
            <a:r>
              <a:rPr lang="ru-RU" altLang="ko-KR" sz="1200" b="1" i="0" baseline="0" dirty="0" smtClean="0"/>
              <a:t>№ партии</a:t>
            </a:r>
            <a:r>
              <a:rPr lang="en-US" altLang="ko-KR" sz="1200" b="1" i="0" baseline="0" dirty="0" smtClean="0"/>
              <a:t>.:CDLCQ57      </a:t>
            </a:r>
            <a:r>
              <a:rPr lang="ru-RU" altLang="ko-KR" sz="1200" b="1" i="0" baseline="0" dirty="0" smtClean="0"/>
              <a:t>Тест. скорость</a:t>
            </a:r>
            <a:r>
              <a:rPr lang="en-US" altLang="ko-KR" sz="1200" b="1" i="0" baseline="0" dirty="0" smtClean="0"/>
              <a:t>: </a:t>
            </a:r>
            <a:r>
              <a:rPr lang="en-US" altLang="ko-KR" sz="1200" b="1" i="0" baseline="0" dirty="0"/>
              <a:t>2.0 ml/hr</a:t>
            </a:r>
            <a:endParaRPr lang="ko-KR" altLang="ko-KR" sz="1200" dirty="0"/>
          </a:p>
          <a:p>
            <a:pPr algn="l">
              <a:defRPr sz="1200"/>
            </a:pPr>
            <a:r>
              <a:rPr lang="ru-RU" altLang="ko-KR" sz="1200" b="1" i="0" baseline="0" dirty="0" smtClean="0"/>
              <a:t>Тест. объем</a:t>
            </a:r>
            <a:r>
              <a:rPr lang="en-US" altLang="ko-KR" sz="1200" b="1" i="0" baseline="0" dirty="0" smtClean="0"/>
              <a:t>: 275</a:t>
            </a:r>
            <a:r>
              <a:rPr lang="ru-RU" altLang="ko-KR" sz="1200" b="1" i="0" baseline="0" dirty="0" smtClean="0"/>
              <a:t>мл</a:t>
            </a:r>
            <a:r>
              <a:rPr lang="en-US" altLang="ko-KR" sz="1200" b="1" i="0" baseline="0" dirty="0" smtClean="0"/>
              <a:t>      </a:t>
            </a:r>
            <a:r>
              <a:rPr lang="ru-RU" altLang="ko-KR" sz="1200" b="1" i="0" baseline="0" dirty="0" smtClean="0"/>
              <a:t>Тест. раствор</a:t>
            </a:r>
            <a:r>
              <a:rPr lang="en-US" altLang="ko-KR" sz="1200" b="1" i="0" baseline="0" dirty="0" smtClean="0"/>
              <a:t>: </a:t>
            </a:r>
            <a:r>
              <a:rPr lang="en-US" altLang="ko-KR" sz="1200" b="1" i="0" baseline="0" dirty="0"/>
              <a:t>D5W</a:t>
            </a:r>
            <a:endParaRPr lang="ko-KR" altLang="ko-KR" sz="1200" dirty="0"/>
          </a:p>
          <a:p>
            <a:pPr algn="l">
              <a:defRPr sz="1200"/>
            </a:pPr>
            <a:r>
              <a:rPr lang="ru-RU" altLang="ko-KR" sz="1200" b="1" i="0" baseline="0" dirty="0" smtClean="0"/>
              <a:t>Тест. Темп.</a:t>
            </a:r>
            <a:r>
              <a:rPr lang="en-US" altLang="ko-KR" sz="1200" b="1" i="0" baseline="0" dirty="0" smtClean="0"/>
              <a:t>: </a:t>
            </a:r>
            <a:r>
              <a:rPr lang="en-US" altLang="ko-KR" sz="1200" b="1" i="0" baseline="0" dirty="0"/>
              <a:t>32℃±2℃</a:t>
            </a:r>
          </a:p>
        </c:rich>
      </c:tx>
      <c:layout>
        <c:manualLayout>
          <c:xMode val="edge"/>
          <c:yMode val="edge"/>
          <c:x val="9.0430704358676506E-2"/>
          <c:y val="5.59220567900603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004465422001215E-2"/>
          <c:y val="0.31677711985580204"/>
          <c:w val="0.85405817689021579"/>
          <c:h val="0.56503101827607871"/>
        </c:manualLayout>
      </c:layout>
      <c:lineChart>
        <c:grouping val="standard"/>
        <c:varyColors val="0"/>
        <c:ser>
          <c:idx val="0"/>
          <c:order val="0"/>
          <c:tx>
            <c:strRef>
              <c:f>CDLCQ57!$C$16</c:f>
              <c:strCache>
                <c:ptCount val="1"/>
                <c:pt idx="0">
                  <c:v>Flow rate</c:v>
                </c:pt>
              </c:strCache>
            </c:strRef>
          </c:tx>
          <c:marker>
            <c:symbol val="none"/>
          </c:marker>
          <c:val>
            <c:numRef>
              <c:f>CDLCQ57!$C$17:$C$154</c:f>
              <c:numCache>
                <c:formatCode>_-* #,##0.00_-;\-* #,##0.00_-;_-* "-"_-;_-@_-</c:formatCode>
                <c:ptCount val="138"/>
                <c:pt idx="0">
                  <c:v>0</c:v>
                </c:pt>
                <c:pt idx="1">
                  <c:v>2.3499999999999988</c:v>
                </c:pt>
                <c:pt idx="2">
                  <c:v>2.3299999999999987</c:v>
                </c:pt>
                <c:pt idx="3">
                  <c:v>2.2999999999999998</c:v>
                </c:pt>
                <c:pt idx="4">
                  <c:v>2.2400000000000002</c:v>
                </c:pt>
                <c:pt idx="5">
                  <c:v>2.25</c:v>
                </c:pt>
                <c:pt idx="6">
                  <c:v>2.2200000000000002</c:v>
                </c:pt>
                <c:pt idx="7">
                  <c:v>2.2000000000000002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2.15</c:v>
                </c:pt>
                <c:pt idx="11">
                  <c:v>2.12</c:v>
                </c:pt>
                <c:pt idx="12">
                  <c:v>2.12</c:v>
                </c:pt>
                <c:pt idx="13">
                  <c:v>2.11</c:v>
                </c:pt>
                <c:pt idx="14">
                  <c:v>2.11</c:v>
                </c:pt>
                <c:pt idx="15">
                  <c:v>2.0699999999999998</c:v>
                </c:pt>
                <c:pt idx="16">
                  <c:v>2.09</c:v>
                </c:pt>
                <c:pt idx="17">
                  <c:v>2.0699999999999998</c:v>
                </c:pt>
                <c:pt idx="18">
                  <c:v>2.0499999999999998</c:v>
                </c:pt>
                <c:pt idx="19">
                  <c:v>2.06</c:v>
                </c:pt>
                <c:pt idx="20">
                  <c:v>2.04</c:v>
                </c:pt>
                <c:pt idx="21">
                  <c:v>2.0299999999999998</c:v>
                </c:pt>
                <c:pt idx="22">
                  <c:v>2.02</c:v>
                </c:pt>
                <c:pt idx="23">
                  <c:v>2.02</c:v>
                </c:pt>
                <c:pt idx="24">
                  <c:v>2.02</c:v>
                </c:pt>
                <c:pt idx="25">
                  <c:v>1.9800000000000024</c:v>
                </c:pt>
                <c:pt idx="26">
                  <c:v>1.9900000000000024</c:v>
                </c:pt>
                <c:pt idx="27">
                  <c:v>1.9899999999999878</c:v>
                </c:pt>
                <c:pt idx="28">
                  <c:v>1.9900000000000024</c:v>
                </c:pt>
                <c:pt idx="29">
                  <c:v>1.9800000000000024</c:v>
                </c:pt>
                <c:pt idx="30">
                  <c:v>1.9700000000000022</c:v>
                </c:pt>
                <c:pt idx="31">
                  <c:v>1.9500000000000022</c:v>
                </c:pt>
                <c:pt idx="32">
                  <c:v>1.9600000000000122</c:v>
                </c:pt>
                <c:pt idx="33">
                  <c:v>1.9499999999999869</c:v>
                </c:pt>
                <c:pt idx="34">
                  <c:v>1.9400000000000122</c:v>
                </c:pt>
                <c:pt idx="35">
                  <c:v>1.9599999999999878</c:v>
                </c:pt>
                <c:pt idx="36">
                  <c:v>1.9300000000000122</c:v>
                </c:pt>
                <c:pt idx="37">
                  <c:v>1.9499999999999869</c:v>
                </c:pt>
                <c:pt idx="38">
                  <c:v>1.9200000000000021</c:v>
                </c:pt>
                <c:pt idx="39">
                  <c:v>1.9200000000000021</c:v>
                </c:pt>
                <c:pt idx="40">
                  <c:v>1.9200000000000021</c:v>
                </c:pt>
                <c:pt idx="41">
                  <c:v>1.9299999999999868</c:v>
                </c:pt>
                <c:pt idx="42">
                  <c:v>1.9000000000000101</c:v>
                </c:pt>
                <c:pt idx="43">
                  <c:v>1.9200000000000021</c:v>
                </c:pt>
                <c:pt idx="44">
                  <c:v>1.8800000000000001</c:v>
                </c:pt>
                <c:pt idx="45">
                  <c:v>1.9100000000000101</c:v>
                </c:pt>
                <c:pt idx="46">
                  <c:v>1.889999999999987</c:v>
                </c:pt>
                <c:pt idx="47">
                  <c:v>1.9000000000000101</c:v>
                </c:pt>
                <c:pt idx="48">
                  <c:v>1.9000000000000101</c:v>
                </c:pt>
                <c:pt idx="49">
                  <c:v>1.869999999999987</c:v>
                </c:pt>
                <c:pt idx="50">
                  <c:v>1.8800000000000101</c:v>
                </c:pt>
                <c:pt idx="51">
                  <c:v>1.8900000000000001</c:v>
                </c:pt>
                <c:pt idx="52">
                  <c:v>1.869999999999987</c:v>
                </c:pt>
                <c:pt idx="53">
                  <c:v>1.8800000000000101</c:v>
                </c:pt>
                <c:pt idx="54">
                  <c:v>1.8800000000000001</c:v>
                </c:pt>
                <c:pt idx="55">
                  <c:v>1.86</c:v>
                </c:pt>
                <c:pt idx="56">
                  <c:v>1.87</c:v>
                </c:pt>
                <c:pt idx="57">
                  <c:v>1.86</c:v>
                </c:pt>
                <c:pt idx="58">
                  <c:v>1.869999999999987</c:v>
                </c:pt>
                <c:pt idx="59">
                  <c:v>1.8500000000000101</c:v>
                </c:pt>
                <c:pt idx="60">
                  <c:v>1.86</c:v>
                </c:pt>
                <c:pt idx="61">
                  <c:v>1.86</c:v>
                </c:pt>
                <c:pt idx="62">
                  <c:v>1.84</c:v>
                </c:pt>
                <c:pt idx="63">
                  <c:v>1.86</c:v>
                </c:pt>
                <c:pt idx="64">
                  <c:v>1.83</c:v>
                </c:pt>
                <c:pt idx="65">
                  <c:v>1.8500000000000101</c:v>
                </c:pt>
                <c:pt idx="66">
                  <c:v>1.8499999999999868</c:v>
                </c:pt>
                <c:pt idx="67">
                  <c:v>1.8199999999999867</c:v>
                </c:pt>
                <c:pt idx="68">
                  <c:v>1.84</c:v>
                </c:pt>
                <c:pt idx="69">
                  <c:v>1.8199999999999867</c:v>
                </c:pt>
                <c:pt idx="70">
                  <c:v>1.8300000000000101</c:v>
                </c:pt>
                <c:pt idx="71">
                  <c:v>1.8299999999999768</c:v>
                </c:pt>
                <c:pt idx="72">
                  <c:v>1.8300000000000101</c:v>
                </c:pt>
                <c:pt idx="73">
                  <c:v>1.8299999999999768</c:v>
                </c:pt>
                <c:pt idx="74">
                  <c:v>1.8300000000000101</c:v>
                </c:pt>
                <c:pt idx="75">
                  <c:v>1.8199999999999867</c:v>
                </c:pt>
                <c:pt idx="76">
                  <c:v>1.8300000000000101</c:v>
                </c:pt>
                <c:pt idx="77">
                  <c:v>1.8199999999999867</c:v>
                </c:pt>
                <c:pt idx="78">
                  <c:v>1.8300000000000101</c:v>
                </c:pt>
                <c:pt idx="79">
                  <c:v>1.8199999999999867</c:v>
                </c:pt>
                <c:pt idx="80">
                  <c:v>1.8199999999999867</c:v>
                </c:pt>
                <c:pt idx="81">
                  <c:v>1.81</c:v>
                </c:pt>
                <c:pt idx="82">
                  <c:v>1.8199999999999867</c:v>
                </c:pt>
                <c:pt idx="83">
                  <c:v>1.80000000000001</c:v>
                </c:pt>
                <c:pt idx="84">
                  <c:v>1.8199999999999867</c:v>
                </c:pt>
                <c:pt idx="85">
                  <c:v>1.8199999999999867</c:v>
                </c:pt>
                <c:pt idx="86">
                  <c:v>1.81</c:v>
                </c:pt>
                <c:pt idx="87">
                  <c:v>1.80000000000001</c:v>
                </c:pt>
                <c:pt idx="88">
                  <c:v>1.8199999999999867</c:v>
                </c:pt>
                <c:pt idx="89">
                  <c:v>1.8300000000000101</c:v>
                </c:pt>
                <c:pt idx="90">
                  <c:v>1.81</c:v>
                </c:pt>
                <c:pt idx="91">
                  <c:v>1.8099999999999667</c:v>
                </c:pt>
                <c:pt idx="92">
                  <c:v>1.81</c:v>
                </c:pt>
                <c:pt idx="93">
                  <c:v>1.81</c:v>
                </c:pt>
                <c:pt idx="94">
                  <c:v>1.84</c:v>
                </c:pt>
                <c:pt idx="95">
                  <c:v>1.7899999999999869</c:v>
                </c:pt>
                <c:pt idx="96">
                  <c:v>1.82000000000002</c:v>
                </c:pt>
                <c:pt idx="97">
                  <c:v>1.7899999999999869</c:v>
                </c:pt>
                <c:pt idx="98">
                  <c:v>1.84</c:v>
                </c:pt>
                <c:pt idx="99">
                  <c:v>1.8299999999999768</c:v>
                </c:pt>
                <c:pt idx="100">
                  <c:v>1.82000000000002</c:v>
                </c:pt>
                <c:pt idx="101">
                  <c:v>1.8299999999999768</c:v>
                </c:pt>
                <c:pt idx="102">
                  <c:v>1.8199999999999867</c:v>
                </c:pt>
                <c:pt idx="103">
                  <c:v>1.8300000000000101</c:v>
                </c:pt>
                <c:pt idx="104">
                  <c:v>1.8300000000000101</c:v>
                </c:pt>
                <c:pt idx="105">
                  <c:v>1.8399999999999668</c:v>
                </c:pt>
                <c:pt idx="106">
                  <c:v>1.84</c:v>
                </c:pt>
                <c:pt idx="107">
                  <c:v>1.84</c:v>
                </c:pt>
                <c:pt idx="108">
                  <c:v>1.8499999999999868</c:v>
                </c:pt>
                <c:pt idx="109">
                  <c:v>1.84</c:v>
                </c:pt>
                <c:pt idx="110">
                  <c:v>1.8600000000000101</c:v>
                </c:pt>
                <c:pt idx="111">
                  <c:v>1.859999999999987</c:v>
                </c:pt>
                <c:pt idx="112">
                  <c:v>1.87</c:v>
                </c:pt>
                <c:pt idx="113">
                  <c:v>1.87</c:v>
                </c:pt>
                <c:pt idx="114">
                  <c:v>1.889999999999987</c:v>
                </c:pt>
                <c:pt idx="115">
                  <c:v>1.8800000000000201</c:v>
                </c:pt>
                <c:pt idx="116">
                  <c:v>1.8999999999999773</c:v>
                </c:pt>
                <c:pt idx="117">
                  <c:v>1.9100000000000301</c:v>
                </c:pt>
                <c:pt idx="118">
                  <c:v>1.9199999999999868</c:v>
                </c:pt>
                <c:pt idx="119">
                  <c:v>1.9300000000000122</c:v>
                </c:pt>
                <c:pt idx="120">
                  <c:v>1.9400000000000022</c:v>
                </c:pt>
                <c:pt idx="121">
                  <c:v>1.9400000000000022</c:v>
                </c:pt>
                <c:pt idx="122">
                  <c:v>1.9700000000000022</c:v>
                </c:pt>
                <c:pt idx="123">
                  <c:v>2</c:v>
                </c:pt>
                <c:pt idx="124">
                  <c:v>2</c:v>
                </c:pt>
                <c:pt idx="125">
                  <c:v>2.0399999999999867</c:v>
                </c:pt>
                <c:pt idx="126">
                  <c:v>2.0299999999999998</c:v>
                </c:pt>
                <c:pt idx="127">
                  <c:v>2.06</c:v>
                </c:pt>
                <c:pt idx="128">
                  <c:v>2.0999999999999877</c:v>
                </c:pt>
                <c:pt idx="129">
                  <c:v>2.1100000000000101</c:v>
                </c:pt>
                <c:pt idx="130">
                  <c:v>2.1699999999999902</c:v>
                </c:pt>
                <c:pt idx="131">
                  <c:v>2.2000000000000202</c:v>
                </c:pt>
                <c:pt idx="132">
                  <c:v>2.2299999999999902</c:v>
                </c:pt>
                <c:pt idx="133">
                  <c:v>2.2700000000000098</c:v>
                </c:pt>
                <c:pt idx="134">
                  <c:v>2.26999999999998</c:v>
                </c:pt>
                <c:pt idx="135">
                  <c:v>2.25999999999999</c:v>
                </c:pt>
                <c:pt idx="136">
                  <c:v>2.19</c:v>
                </c:pt>
                <c:pt idx="137">
                  <c:v>2.05000000000001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CDLCQ57!$E$16</c:f>
              <c:strCache>
                <c:ptCount val="1"/>
                <c:pt idx="0">
                  <c:v>Tolerance-10%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CDLCQ57!$E$17:$E$154</c:f>
              <c:numCache>
                <c:formatCode>0.00</c:formatCode>
                <c:ptCount val="138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1.8</c:v>
                </c:pt>
                <c:pt idx="7">
                  <c:v>1.8</c:v>
                </c:pt>
                <c:pt idx="8">
                  <c:v>1.8</c:v>
                </c:pt>
                <c:pt idx="9">
                  <c:v>1.8</c:v>
                </c:pt>
                <c:pt idx="10">
                  <c:v>1.8</c:v>
                </c:pt>
                <c:pt idx="11">
                  <c:v>1.8</c:v>
                </c:pt>
                <c:pt idx="12">
                  <c:v>1.8</c:v>
                </c:pt>
                <c:pt idx="13">
                  <c:v>1.8</c:v>
                </c:pt>
                <c:pt idx="14">
                  <c:v>1.8</c:v>
                </c:pt>
                <c:pt idx="15">
                  <c:v>1.8</c:v>
                </c:pt>
                <c:pt idx="16">
                  <c:v>1.8</c:v>
                </c:pt>
                <c:pt idx="17">
                  <c:v>1.8</c:v>
                </c:pt>
                <c:pt idx="18">
                  <c:v>1.8</c:v>
                </c:pt>
                <c:pt idx="19">
                  <c:v>1.8</c:v>
                </c:pt>
                <c:pt idx="20">
                  <c:v>1.8</c:v>
                </c:pt>
                <c:pt idx="21">
                  <c:v>1.8</c:v>
                </c:pt>
                <c:pt idx="22">
                  <c:v>1.8</c:v>
                </c:pt>
                <c:pt idx="23">
                  <c:v>1.8</c:v>
                </c:pt>
                <c:pt idx="24">
                  <c:v>1.8</c:v>
                </c:pt>
                <c:pt idx="25">
                  <c:v>1.8</c:v>
                </c:pt>
                <c:pt idx="26">
                  <c:v>1.8</c:v>
                </c:pt>
                <c:pt idx="27">
                  <c:v>1.8</c:v>
                </c:pt>
                <c:pt idx="28">
                  <c:v>1.8</c:v>
                </c:pt>
                <c:pt idx="29">
                  <c:v>1.8</c:v>
                </c:pt>
                <c:pt idx="30">
                  <c:v>1.8</c:v>
                </c:pt>
                <c:pt idx="31">
                  <c:v>1.8</c:v>
                </c:pt>
                <c:pt idx="32">
                  <c:v>1.8</c:v>
                </c:pt>
                <c:pt idx="33">
                  <c:v>1.8</c:v>
                </c:pt>
                <c:pt idx="34">
                  <c:v>1.8</c:v>
                </c:pt>
                <c:pt idx="35">
                  <c:v>1.8</c:v>
                </c:pt>
                <c:pt idx="36">
                  <c:v>1.8</c:v>
                </c:pt>
                <c:pt idx="37">
                  <c:v>1.8</c:v>
                </c:pt>
                <c:pt idx="38">
                  <c:v>1.8</c:v>
                </c:pt>
                <c:pt idx="39">
                  <c:v>1.8</c:v>
                </c:pt>
                <c:pt idx="40">
                  <c:v>1.8</c:v>
                </c:pt>
                <c:pt idx="41">
                  <c:v>1.8</c:v>
                </c:pt>
                <c:pt idx="42">
                  <c:v>1.8</c:v>
                </c:pt>
                <c:pt idx="43">
                  <c:v>1.8</c:v>
                </c:pt>
                <c:pt idx="44">
                  <c:v>1.8</c:v>
                </c:pt>
                <c:pt idx="45">
                  <c:v>1.8</c:v>
                </c:pt>
                <c:pt idx="46">
                  <c:v>1.8</c:v>
                </c:pt>
                <c:pt idx="47">
                  <c:v>1.8</c:v>
                </c:pt>
                <c:pt idx="48">
                  <c:v>1.8</c:v>
                </c:pt>
                <c:pt idx="49">
                  <c:v>1.8</c:v>
                </c:pt>
                <c:pt idx="50">
                  <c:v>1.8</c:v>
                </c:pt>
                <c:pt idx="51">
                  <c:v>1.8</c:v>
                </c:pt>
                <c:pt idx="52">
                  <c:v>1.8</c:v>
                </c:pt>
                <c:pt idx="53">
                  <c:v>1.8</c:v>
                </c:pt>
                <c:pt idx="54">
                  <c:v>1.8</c:v>
                </c:pt>
                <c:pt idx="55">
                  <c:v>1.8</c:v>
                </c:pt>
                <c:pt idx="56">
                  <c:v>1.8</c:v>
                </c:pt>
                <c:pt idx="57">
                  <c:v>1.8</c:v>
                </c:pt>
                <c:pt idx="58">
                  <c:v>1.8</c:v>
                </c:pt>
                <c:pt idx="59">
                  <c:v>1.8</c:v>
                </c:pt>
                <c:pt idx="60">
                  <c:v>1.8</c:v>
                </c:pt>
                <c:pt idx="61">
                  <c:v>1.8</c:v>
                </c:pt>
                <c:pt idx="62">
                  <c:v>1.8</c:v>
                </c:pt>
                <c:pt idx="63">
                  <c:v>1.8</c:v>
                </c:pt>
                <c:pt idx="64">
                  <c:v>1.8</c:v>
                </c:pt>
                <c:pt idx="65">
                  <c:v>1.8</c:v>
                </c:pt>
                <c:pt idx="66">
                  <c:v>1.8</c:v>
                </c:pt>
                <c:pt idx="67">
                  <c:v>1.8</c:v>
                </c:pt>
                <c:pt idx="68">
                  <c:v>1.8</c:v>
                </c:pt>
                <c:pt idx="69">
                  <c:v>1.8</c:v>
                </c:pt>
                <c:pt idx="70">
                  <c:v>1.8</c:v>
                </c:pt>
                <c:pt idx="71">
                  <c:v>1.8</c:v>
                </c:pt>
                <c:pt idx="72">
                  <c:v>1.8</c:v>
                </c:pt>
                <c:pt idx="73">
                  <c:v>1.8</c:v>
                </c:pt>
                <c:pt idx="74">
                  <c:v>1.8</c:v>
                </c:pt>
                <c:pt idx="75">
                  <c:v>1.8</c:v>
                </c:pt>
                <c:pt idx="76">
                  <c:v>1.8</c:v>
                </c:pt>
                <c:pt idx="77">
                  <c:v>1.8</c:v>
                </c:pt>
                <c:pt idx="78">
                  <c:v>1.8</c:v>
                </c:pt>
                <c:pt idx="79">
                  <c:v>1.8</c:v>
                </c:pt>
                <c:pt idx="80">
                  <c:v>1.8</c:v>
                </c:pt>
                <c:pt idx="81">
                  <c:v>1.8</c:v>
                </c:pt>
                <c:pt idx="82">
                  <c:v>1.8</c:v>
                </c:pt>
                <c:pt idx="83">
                  <c:v>1.8</c:v>
                </c:pt>
                <c:pt idx="84">
                  <c:v>1.8</c:v>
                </c:pt>
                <c:pt idx="85">
                  <c:v>1.8</c:v>
                </c:pt>
                <c:pt idx="86">
                  <c:v>1.8</c:v>
                </c:pt>
                <c:pt idx="87">
                  <c:v>1.8</c:v>
                </c:pt>
                <c:pt idx="88">
                  <c:v>1.8</c:v>
                </c:pt>
                <c:pt idx="89">
                  <c:v>1.8</c:v>
                </c:pt>
                <c:pt idx="90">
                  <c:v>1.8</c:v>
                </c:pt>
                <c:pt idx="91">
                  <c:v>1.8</c:v>
                </c:pt>
                <c:pt idx="92">
                  <c:v>1.8</c:v>
                </c:pt>
                <c:pt idx="93">
                  <c:v>1.8</c:v>
                </c:pt>
                <c:pt idx="94">
                  <c:v>1.8</c:v>
                </c:pt>
                <c:pt idx="95">
                  <c:v>1.8</c:v>
                </c:pt>
                <c:pt idx="96">
                  <c:v>1.8</c:v>
                </c:pt>
                <c:pt idx="97">
                  <c:v>1.8</c:v>
                </c:pt>
                <c:pt idx="98">
                  <c:v>1.8</c:v>
                </c:pt>
                <c:pt idx="99">
                  <c:v>1.8</c:v>
                </c:pt>
                <c:pt idx="100">
                  <c:v>1.8</c:v>
                </c:pt>
                <c:pt idx="101">
                  <c:v>1.8</c:v>
                </c:pt>
                <c:pt idx="102">
                  <c:v>1.8</c:v>
                </c:pt>
                <c:pt idx="103">
                  <c:v>1.8</c:v>
                </c:pt>
                <c:pt idx="104">
                  <c:v>1.8</c:v>
                </c:pt>
                <c:pt idx="105">
                  <c:v>1.8</c:v>
                </c:pt>
                <c:pt idx="106">
                  <c:v>1.8</c:v>
                </c:pt>
                <c:pt idx="107">
                  <c:v>1.8</c:v>
                </c:pt>
                <c:pt idx="108">
                  <c:v>1.8</c:v>
                </c:pt>
                <c:pt idx="109">
                  <c:v>1.8</c:v>
                </c:pt>
                <c:pt idx="110">
                  <c:v>1.8</c:v>
                </c:pt>
                <c:pt idx="111">
                  <c:v>1.8</c:v>
                </c:pt>
                <c:pt idx="112">
                  <c:v>1.8</c:v>
                </c:pt>
                <c:pt idx="113">
                  <c:v>1.8</c:v>
                </c:pt>
                <c:pt idx="114">
                  <c:v>1.8</c:v>
                </c:pt>
                <c:pt idx="115">
                  <c:v>1.8</c:v>
                </c:pt>
                <c:pt idx="116">
                  <c:v>1.8</c:v>
                </c:pt>
                <c:pt idx="117">
                  <c:v>1.8</c:v>
                </c:pt>
                <c:pt idx="118">
                  <c:v>1.8</c:v>
                </c:pt>
                <c:pt idx="119">
                  <c:v>1.8</c:v>
                </c:pt>
                <c:pt idx="120">
                  <c:v>1.8</c:v>
                </c:pt>
                <c:pt idx="121">
                  <c:v>1.8</c:v>
                </c:pt>
                <c:pt idx="122">
                  <c:v>1.8</c:v>
                </c:pt>
                <c:pt idx="123">
                  <c:v>1.8</c:v>
                </c:pt>
                <c:pt idx="124">
                  <c:v>1.8</c:v>
                </c:pt>
                <c:pt idx="125">
                  <c:v>1.8</c:v>
                </c:pt>
                <c:pt idx="126">
                  <c:v>1.8</c:v>
                </c:pt>
                <c:pt idx="127">
                  <c:v>1.8</c:v>
                </c:pt>
                <c:pt idx="128">
                  <c:v>1.8</c:v>
                </c:pt>
                <c:pt idx="129">
                  <c:v>1.8</c:v>
                </c:pt>
                <c:pt idx="130">
                  <c:v>1.8</c:v>
                </c:pt>
                <c:pt idx="131">
                  <c:v>1.8</c:v>
                </c:pt>
                <c:pt idx="132">
                  <c:v>1.8</c:v>
                </c:pt>
                <c:pt idx="133">
                  <c:v>1.8</c:v>
                </c:pt>
                <c:pt idx="134">
                  <c:v>1.8</c:v>
                </c:pt>
                <c:pt idx="135">
                  <c:v>1.8</c:v>
                </c:pt>
                <c:pt idx="136">
                  <c:v>1.8</c:v>
                </c:pt>
                <c:pt idx="137">
                  <c:v>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CDLCQ57!$F$16</c:f>
              <c:strCache>
                <c:ptCount val="1"/>
                <c:pt idx="0">
                  <c:v>Tolerance+10%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CDLCQ57!$F$17:$F$154</c:f>
              <c:numCache>
                <c:formatCode>0.00</c:formatCode>
                <c:ptCount val="138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2.2000000000000002</c:v>
                </c:pt>
                <c:pt idx="20">
                  <c:v>2.2000000000000002</c:v>
                </c:pt>
                <c:pt idx="21">
                  <c:v>2.2000000000000002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2.2000000000000002</c:v>
                </c:pt>
                <c:pt idx="27">
                  <c:v>2.2000000000000002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2.2000000000000002</c:v>
                </c:pt>
                <c:pt idx="31">
                  <c:v>2.2000000000000002</c:v>
                </c:pt>
                <c:pt idx="32">
                  <c:v>2.2000000000000002</c:v>
                </c:pt>
                <c:pt idx="33">
                  <c:v>2.2000000000000002</c:v>
                </c:pt>
                <c:pt idx="34">
                  <c:v>2.2000000000000002</c:v>
                </c:pt>
                <c:pt idx="35">
                  <c:v>2.2000000000000002</c:v>
                </c:pt>
                <c:pt idx="36">
                  <c:v>2.2000000000000002</c:v>
                </c:pt>
                <c:pt idx="37">
                  <c:v>2.2000000000000002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2.2000000000000002</c:v>
                </c:pt>
                <c:pt idx="42">
                  <c:v>2.2000000000000002</c:v>
                </c:pt>
                <c:pt idx="43">
                  <c:v>2.2000000000000002</c:v>
                </c:pt>
                <c:pt idx="44">
                  <c:v>2.2000000000000002</c:v>
                </c:pt>
                <c:pt idx="45">
                  <c:v>2.2000000000000002</c:v>
                </c:pt>
                <c:pt idx="46">
                  <c:v>2.2000000000000002</c:v>
                </c:pt>
                <c:pt idx="47">
                  <c:v>2.2000000000000002</c:v>
                </c:pt>
                <c:pt idx="48">
                  <c:v>2.2000000000000002</c:v>
                </c:pt>
                <c:pt idx="49">
                  <c:v>2.2000000000000002</c:v>
                </c:pt>
                <c:pt idx="50">
                  <c:v>2.2000000000000002</c:v>
                </c:pt>
                <c:pt idx="51">
                  <c:v>2.2000000000000002</c:v>
                </c:pt>
                <c:pt idx="52">
                  <c:v>2.2000000000000002</c:v>
                </c:pt>
                <c:pt idx="53">
                  <c:v>2.2000000000000002</c:v>
                </c:pt>
                <c:pt idx="54">
                  <c:v>2.2000000000000002</c:v>
                </c:pt>
                <c:pt idx="55">
                  <c:v>2.2000000000000002</c:v>
                </c:pt>
                <c:pt idx="56">
                  <c:v>2.2000000000000002</c:v>
                </c:pt>
                <c:pt idx="57">
                  <c:v>2.2000000000000002</c:v>
                </c:pt>
                <c:pt idx="58">
                  <c:v>2.2000000000000002</c:v>
                </c:pt>
                <c:pt idx="59">
                  <c:v>2.2000000000000002</c:v>
                </c:pt>
                <c:pt idx="60">
                  <c:v>2.2000000000000002</c:v>
                </c:pt>
                <c:pt idx="61">
                  <c:v>2.2000000000000002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2.2000000000000002</c:v>
                </c:pt>
                <c:pt idx="65">
                  <c:v>2.2000000000000002</c:v>
                </c:pt>
                <c:pt idx="66">
                  <c:v>2.2000000000000002</c:v>
                </c:pt>
                <c:pt idx="67">
                  <c:v>2.2000000000000002</c:v>
                </c:pt>
                <c:pt idx="68">
                  <c:v>2.2000000000000002</c:v>
                </c:pt>
                <c:pt idx="69">
                  <c:v>2.2000000000000002</c:v>
                </c:pt>
                <c:pt idx="70">
                  <c:v>2.2000000000000002</c:v>
                </c:pt>
                <c:pt idx="71">
                  <c:v>2.2000000000000002</c:v>
                </c:pt>
                <c:pt idx="72">
                  <c:v>2.2000000000000002</c:v>
                </c:pt>
                <c:pt idx="73">
                  <c:v>2.2000000000000002</c:v>
                </c:pt>
                <c:pt idx="74">
                  <c:v>2.2000000000000002</c:v>
                </c:pt>
                <c:pt idx="75">
                  <c:v>2.2000000000000002</c:v>
                </c:pt>
                <c:pt idx="76">
                  <c:v>2.2000000000000002</c:v>
                </c:pt>
                <c:pt idx="77">
                  <c:v>2.2000000000000002</c:v>
                </c:pt>
                <c:pt idx="78">
                  <c:v>2.2000000000000002</c:v>
                </c:pt>
                <c:pt idx="79">
                  <c:v>2.2000000000000002</c:v>
                </c:pt>
                <c:pt idx="80">
                  <c:v>2.2000000000000002</c:v>
                </c:pt>
                <c:pt idx="81">
                  <c:v>2.2000000000000002</c:v>
                </c:pt>
                <c:pt idx="82">
                  <c:v>2.2000000000000002</c:v>
                </c:pt>
                <c:pt idx="83">
                  <c:v>2.2000000000000002</c:v>
                </c:pt>
                <c:pt idx="84">
                  <c:v>2.2000000000000002</c:v>
                </c:pt>
                <c:pt idx="85">
                  <c:v>2.2000000000000002</c:v>
                </c:pt>
                <c:pt idx="86">
                  <c:v>2.2000000000000002</c:v>
                </c:pt>
                <c:pt idx="87">
                  <c:v>2.2000000000000002</c:v>
                </c:pt>
                <c:pt idx="88">
                  <c:v>2.2000000000000002</c:v>
                </c:pt>
                <c:pt idx="89">
                  <c:v>2.2000000000000002</c:v>
                </c:pt>
                <c:pt idx="90">
                  <c:v>2.2000000000000002</c:v>
                </c:pt>
                <c:pt idx="91">
                  <c:v>2.2000000000000002</c:v>
                </c:pt>
                <c:pt idx="92">
                  <c:v>2.2000000000000002</c:v>
                </c:pt>
                <c:pt idx="93">
                  <c:v>2.2000000000000002</c:v>
                </c:pt>
                <c:pt idx="94">
                  <c:v>2.2000000000000002</c:v>
                </c:pt>
                <c:pt idx="95">
                  <c:v>2.2000000000000002</c:v>
                </c:pt>
                <c:pt idx="96">
                  <c:v>2.2000000000000002</c:v>
                </c:pt>
                <c:pt idx="97">
                  <c:v>2.2000000000000002</c:v>
                </c:pt>
                <c:pt idx="98">
                  <c:v>2.2000000000000002</c:v>
                </c:pt>
                <c:pt idx="99">
                  <c:v>2.2000000000000002</c:v>
                </c:pt>
                <c:pt idx="100">
                  <c:v>2.2000000000000002</c:v>
                </c:pt>
                <c:pt idx="101">
                  <c:v>2.2000000000000002</c:v>
                </c:pt>
                <c:pt idx="102">
                  <c:v>2.2000000000000002</c:v>
                </c:pt>
                <c:pt idx="103">
                  <c:v>2.2000000000000002</c:v>
                </c:pt>
                <c:pt idx="104">
                  <c:v>2.2000000000000002</c:v>
                </c:pt>
                <c:pt idx="105">
                  <c:v>2.2000000000000002</c:v>
                </c:pt>
                <c:pt idx="106">
                  <c:v>2.2000000000000002</c:v>
                </c:pt>
                <c:pt idx="107">
                  <c:v>2.2000000000000002</c:v>
                </c:pt>
                <c:pt idx="108">
                  <c:v>2.2000000000000002</c:v>
                </c:pt>
                <c:pt idx="109">
                  <c:v>2.2000000000000002</c:v>
                </c:pt>
                <c:pt idx="110">
                  <c:v>2.2000000000000002</c:v>
                </c:pt>
                <c:pt idx="111">
                  <c:v>2.2000000000000002</c:v>
                </c:pt>
                <c:pt idx="112">
                  <c:v>2.2000000000000002</c:v>
                </c:pt>
                <c:pt idx="113">
                  <c:v>2.2000000000000002</c:v>
                </c:pt>
                <c:pt idx="114">
                  <c:v>2.2000000000000002</c:v>
                </c:pt>
                <c:pt idx="115">
                  <c:v>2.2000000000000002</c:v>
                </c:pt>
                <c:pt idx="116">
                  <c:v>2.2000000000000002</c:v>
                </c:pt>
                <c:pt idx="117">
                  <c:v>2.2000000000000002</c:v>
                </c:pt>
                <c:pt idx="118">
                  <c:v>2.2000000000000002</c:v>
                </c:pt>
                <c:pt idx="119">
                  <c:v>2.2000000000000002</c:v>
                </c:pt>
                <c:pt idx="120">
                  <c:v>2.2000000000000002</c:v>
                </c:pt>
                <c:pt idx="121">
                  <c:v>2.2000000000000002</c:v>
                </c:pt>
                <c:pt idx="122">
                  <c:v>2.2000000000000002</c:v>
                </c:pt>
                <c:pt idx="123">
                  <c:v>2.2000000000000002</c:v>
                </c:pt>
                <c:pt idx="124">
                  <c:v>2.2000000000000002</c:v>
                </c:pt>
                <c:pt idx="125">
                  <c:v>2.2000000000000002</c:v>
                </c:pt>
                <c:pt idx="126">
                  <c:v>2.2000000000000002</c:v>
                </c:pt>
                <c:pt idx="127">
                  <c:v>2.2000000000000002</c:v>
                </c:pt>
                <c:pt idx="128">
                  <c:v>2.2000000000000002</c:v>
                </c:pt>
                <c:pt idx="129">
                  <c:v>2.2000000000000002</c:v>
                </c:pt>
                <c:pt idx="130">
                  <c:v>2.2000000000000002</c:v>
                </c:pt>
                <c:pt idx="131">
                  <c:v>2.2000000000000002</c:v>
                </c:pt>
                <c:pt idx="132">
                  <c:v>2.2000000000000002</c:v>
                </c:pt>
                <c:pt idx="133">
                  <c:v>2.2000000000000002</c:v>
                </c:pt>
                <c:pt idx="134">
                  <c:v>2.2000000000000002</c:v>
                </c:pt>
                <c:pt idx="135">
                  <c:v>2.2000000000000002</c:v>
                </c:pt>
                <c:pt idx="136">
                  <c:v>2.2000000000000002</c:v>
                </c:pt>
                <c:pt idx="137">
                  <c:v>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74912"/>
        <c:axId val="90968576"/>
      </c:lineChart>
      <c:catAx>
        <c:axId val="911749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/>
                  <a:t>Time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0968576"/>
        <c:crosses val="autoZero"/>
        <c:auto val="1"/>
        <c:lblAlgn val="ctr"/>
        <c:lblOffset val="100"/>
        <c:tickMarkSkip val="5"/>
        <c:noMultiLvlLbl val="0"/>
      </c:catAx>
      <c:valAx>
        <c:axId val="9096857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/>
                  <a:t>Flow rate</a:t>
                </a:r>
              </a:p>
            </c:rich>
          </c:tx>
          <c:overlay val="0"/>
        </c:title>
        <c:numFmt formatCode="_-* #,##0.00_-;\-* #,##0.00_-;_-* &quot;-&quot;_-;_-@_-" sourceLinked="1"/>
        <c:majorTickMark val="none"/>
        <c:minorTickMark val="none"/>
        <c:tickLblPos val="nextTo"/>
        <c:crossAx val="9117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45946818123152"/>
          <c:y val="0.1576586939171789"/>
          <c:w val="0.20500086054816924"/>
          <c:h val="0.11310032170743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0.7784</cdr:x>
      <cdr:y>0.16173</cdr:y>
    </cdr:from>
    <cdr:to>
      <cdr:x>0.94106</cdr:x>
      <cdr:y>0.26956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6296" y="864096"/>
          <a:ext cx="1512168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Скорость потока</a:t>
          </a:r>
        </a:p>
        <a:p xmlns:a="http://schemas.openxmlformats.org/drawingml/2006/main">
          <a:r>
            <a:rPr lang="ru-RU" sz="1000" dirty="0" smtClean="0"/>
            <a:t>Погрешность -10%</a:t>
          </a:r>
        </a:p>
        <a:p xmlns:a="http://schemas.openxmlformats.org/drawingml/2006/main">
          <a:r>
            <a:rPr lang="ru-RU" sz="1000" dirty="0" smtClean="0"/>
            <a:t>Погрешность +10%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2D91-DA54-4A2F-A858-FC306887E684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1C4E-A16F-4D07-B2F8-E8B47618AB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04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1C4E-A16F-4D07-B2F8-E8B47618AB0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F111-5C94-4896-A791-56239540B5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3161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038600" cy="2316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2092-0A50-4790-A9A2-845CC3774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A55205-E7FC-458D-9A78-4988239FB779}" type="datetimeFigureOut">
              <a:rPr lang="ko-KR" altLang="en-US" smtClean="0"/>
              <a:pPr/>
              <a:t>2014-07-17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DD39EE-4330-480E-ABAE-4CB601F9B8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5715016"/>
            <a:ext cx="4743456" cy="642942"/>
          </a:xfrm>
        </p:spPr>
        <p:txBody>
          <a:bodyPr>
            <a:normAutofit fontScale="90000"/>
          </a:bodyPr>
          <a:lstStyle/>
          <a:p>
            <a:r>
              <a:rPr lang="en-US" altLang="ko-KR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WYM International Trading Corp.</a:t>
            </a:r>
            <a:endParaRPr lang="ko-KR" altLang="en-US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00298" y="4214818"/>
            <a:ext cx="4429156" cy="596492"/>
          </a:xfrm>
        </p:spPr>
        <p:txBody>
          <a:bodyPr/>
          <a:lstStyle/>
          <a:p>
            <a:pPr algn="ctr"/>
            <a:r>
              <a:rPr lang="ru-RU" altLang="ko-KR" dirty="0" smtClean="0"/>
              <a:t>январь</a:t>
            </a:r>
            <a:r>
              <a:rPr lang="en-US" altLang="ko-KR" dirty="0" smtClean="0"/>
              <a:t> 2012</a:t>
            </a:r>
            <a:r>
              <a:rPr lang="ru-RU" altLang="ko-KR" dirty="0" smtClean="0"/>
              <a:t> г.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28596" y="642919"/>
            <a:ext cx="8358246" cy="250033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Accufuser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4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Характеристики и преимущества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Серия устройств </a:t>
            </a:r>
            <a:r>
              <a:rPr lang="en-US" altLang="ko-KR" dirty="0" err="1" smtClean="0"/>
              <a:t>accufuser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727825" y="6408738"/>
            <a:ext cx="1919288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2010-02-07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4379913" y="6408738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WOO YOUNG MEDICAL CO., LTD.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A987CA3-223B-4364-A5CB-77BAEA482C12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214282" y="3714752"/>
            <a:ext cx="2214578" cy="357190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Accufuser Plus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643174" y="4643446"/>
            <a:ext cx="2676516" cy="571504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Accufuser</a:t>
            </a: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EasyBolus</a:t>
            </a:r>
            <a:endParaRPr kumimoji="0" lang="en-US" altLang="ko-KR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제목 2"/>
          <p:cNvSpPr txBox="1">
            <a:spLocks/>
          </p:cNvSpPr>
          <p:nvPr/>
        </p:nvSpPr>
        <p:spPr>
          <a:xfrm>
            <a:off x="5786446" y="5500702"/>
            <a:ext cx="2928958" cy="571504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Accufuser</a:t>
            </a: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Omnibus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0001" y="1464454"/>
            <a:ext cx="235745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16785" y="1755191"/>
            <a:ext cx="2643206" cy="27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\\CKD-넷북\SharedDocs\2010-Project 관리\101-3 EP-Multi\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928802"/>
            <a:ext cx="286381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4464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4464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44958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44958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5275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45275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45593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45593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4591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4591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4464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4464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4958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44958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45275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45275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45593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>
            <a:off x="45593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3" name="Line 22"/>
          <p:cNvSpPr>
            <a:spLocks noChangeShapeType="1"/>
          </p:cNvSpPr>
          <p:nvPr/>
        </p:nvSpPr>
        <p:spPr bwMode="auto">
          <a:xfrm>
            <a:off x="4591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>
            <a:off x="4591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5" name="Line 24"/>
          <p:cNvSpPr>
            <a:spLocks noChangeShapeType="1"/>
          </p:cNvSpPr>
          <p:nvPr/>
        </p:nvSpPr>
        <p:spPr bwMode="auto">
          <a:xfrm>
            <a:off x="4464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6" name="Line 25"/>
          <p:cNvSpPr>
            <a:spLocks noChangeShapeType="1"/>
          </p:cNvSpPr>
          <p:nvPr/>
        </p:nvSpPr>
        <p:spPr bwMode="auto">
          <a:xfrm>
            <a:off x="4464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7" name="Line 26"/>
          <p:cNvSpPr>
            <a:spLocks noChangeShapeType="1"/>
          </p:cNvSpPr>
          <p:nvPr/>
        </p:nvSpPr>
        <p:spPr bwMode="auto">
          <a:xfrm>
            <a:off x="44958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8" name="Line 27"/>
          <p:cNvSpPr>
            <a:spLocks noChangeShapeType="1"/>
          </p:cNvSpPr>
          <p:nvPr/>
        </p:nvSpPr>
        <p:spPr bwMode="auto">
          <a:xfrm>
            <a:off x="44958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45275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0" name="Line 29"/>
          <p:cNvSpPr>
            <a:spLocks noChangeShapeType="1"/>
          </p:cNvSpPr>
          <p:nvPr/>
        </p:nvSpPr>
        <p:spPr bwMode="auto">
          <a:xfrm>
            <a:off x="45275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1" name="Line 30"/>
          <p:cNvSpPr>
            <a:spLocks noChangeShapeType="1"/>
          </p:cNvSpPr>
          <p:nvPr/>
        </p:nvSpPr>
        <p:spPr bwMode="auto">
          <a:xfrm>
            <a:off x="45593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2" name="Line 31"/>
          <p:cNvSpPr>
            <a:spLocks noChangeShapeType="1"/>
          </p:cNvSpPr>
          <p:nvPr/>
        </p:nvSpPr>
        <p:spPr bwMode="auto">
          <a:xfrm>
            <a:off x="45593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3" name="Line 32"/>
          <p:cNvSpPr>
            <a:spLocks noChangeShapeType="1"/>
          </p:cNvSpPr>
          <p:nvPr/>
        </p:nvSpPr>
        <p:spPr bwMode="auto">
          <a:xfrm>
            <a:off x="4591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4" name="Line 33"/>
          <p:cNvSpPr>
            <a:spLocks noChangeShapeType="1"/>
          </p:cNvSpPr>
          <p:nvPr/>
        </p:nvSpPr>
        <p:spPr bwMode="auto">
          <a:xfrm>
            <a:off x="4591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5" name="Line 34"/>
          <p:cNvSpPr>
            <a:spLocks noChangeShapeType="1"/>
          </p:cNvSpPr>
          <p:nvPr/>
        </p:nvSpPr>
        <p:spPr bwMode="auto">
          <a:xfrm>
            <a:off x="4464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6" name="Line 35"/>
          <p:cNvSpPr>
            <a:spLocks noChangeShapeType="1"/>
          </p:cNvSpPr>
          <p:nvPr/>
        </p:nvSpPr>
        <p:spPr bwMode="auto">
          <a:xfrm>
            <a:off x="4464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7" name="Line 36"/>
          <p:cNvSpPr>
            <a:spLocks noChangeShapeType="1"/>
          </p:cNvSpPr>
          <p:nvPr/>
        </p:nvSpPr>
        <p:spPr bwMode="auto">
          <a:xfrm>
            <a:off x="44958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8" name="Line 37"/>
          <p:cNvSpPr>
            <a:spLocks noChangeShapeType="1"/>
          </p:cNvSpPr>
          <p:nvPr/>
        </p:nvSpPr>
        <p:spPr bwMode="auto">
          <a:xfrm>
            <a:off x="44958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9" name="Line 38"/>
          <p:cNvSpPr>
            <a:spLocks noChangeShapeType="1"/>
          </p:cNvSpPr>
          <p:nvPr/>
        </p:nvSpPr>
        <p:spPr bwMode="auto">
          <a:xfrm>
            <a:off x="45275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0" name="Line 39"/>
          <p:cNvSpPr>
            <a:spLocks noChangeShapeType="1"/>
          </p:cNvSpPr>
          <p:nvPr/>
        </p:nvSpPr>
        <p:spPr bwMode="auto">
          <a:xfrm>
            <a:off x="45275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1" name="Line 40"/>
          <p:cNvSpPr>
            <a:spLocks noChangeShapeType="1"/>
          </p:cNvSpPr>
          <p:nvPr/>
        </p:nvSpPr>
        <p:spPr bwMode="auto">
          <a:xfrm>
            <a:off x="45593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2" name="Line 41"/>
          <p:cNvSpPr>
            <a:spLocks noChangeShapeType="1"/>
          </p:cNvSpPr>
          <p:nvPr/>
        </p:nvSpPr>
        <p:spPr bwMode="auto">
          <a:xfrm>
            <a:off x="45593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3" name="Line 42"/>
          <p:cNvSpPr>
            <a:spLocks noChangeShapeType="1"/>
          </p:cNvSpPr>
          <p:nvPr/>
        </p:nvSpPr>
        <p:spPr bwMode="auto">
          <a:xfrm>
            <a:off x="4591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4" name="Line 43"/>
          <p:cNvSpPr>
            <a:spLocks noChangeShapeType="1"/>
          </p:cNvSpPr>
          <p:nvPr/>
        </p:nvSpPr>
        <p:spPr bwMode="auto">
          <a:xfrm>
            <a:off x="4591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5" name="Line 44"/>
          <p:cNvSpPr>
            <a:spLocks noChangeShapeType="1"/>
          </p:cNvSpPr>
          <p:nvPr/>
        </p:nvSpPr>
        <p:spPr bwMode="auto">
          <a:xfrm>
            <a:off x="4464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6" name="Line 45"/>
          <p:cNvSpPr>
            <a:spLocks noChangeShapeType="1"/>
          </p:cNvSpPr>
          <p:nvPr/>
        </p:nvSpPr>
        <p:spPr bwMode="auto">
          <a:xfrm>
            <a:off x="4464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7" name="Line 46"/>
          <p:cNvSpPr>
            <a:spLocks noChangeShapeType="1"/>
          </p:cNvSpPr>
          <p:nvPr/>
        </p:nvSpPr>
        <p:spPr bwMode="auto">
          <a:xfrm>
            <a:off x="44958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8" name="Line 47"/>
          <p:cNvSpPr>
            <a:spLocks noChangeShapeType="1"/>
          </p:cNvSpPr>
          <p:nvPr/>
        </p:nvSpPr>
        <p:spPr bwMode="auto">
          <a:xfrm>
            <a:off x="44958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9" name="Line 48"/>
          <p:cNvSpPr>
            <a:spLocks noChangeShapeType="1"/>
          </p:cNvSpPr>
          <p:nvPr/>
        </p:nvSpPr>
        <p:spPr bwMode="auto">
          <a:xfrm>
            <a:off x="45275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0" name="Line 49"/>
          <p:cNvSpPr>
            <a:spLocks noChangeShapeType="1"/>
          </p:cNvSpPr>
          <p:nvPr/>
        </p:nvSpPr>
        <p:spPr bwMode="auto">
          <a:xfrm>
            <a:off x="45275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1" name="Line 50"/>
          <p:cNvSpPr>
            <a:spLocks noChangeShapeType="1"/>
          </p:cNvSpPr>
          <p:nvPr/>
        </p:nvSpPr>
        <p:spPr bwMode="auto">
          <a:xfrm>
            <a:off x="45593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2" name="Line 51"/>
          <p:cNvSpPr>
            <a:spLocks noChangeShapeType="1"/>
          </p:cNvSpPr>
          <p:nvPr/>
        </p:nvSpPr>
        <p:spPr bwMode="auto">
          <a:xfrm>
            <a:off x="45593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3" name="Line 52"/>
          <p:cNvSpPr>
            <a:spLocks noChangeShapeType="1"/>
          </p:cNvSpPr>
          <p:nvPr/>
        </p:nvSpPr>
        <p:spPr bwMode="auto">
          <a:xfrm>
            <a:off x="4591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4" name="Line 53"/>
          <p:cNvSpPr>
            <a:spLocks noChangeShapeType="1"/>
          </p:cNvSpPr>
          <p:nvPr/>
        </p:nvSpPr>
        <p:spPr bwMode="auto">
          <a:xfrm>
            <a:off x="4591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5" name="Line 54"/>
          <p:cNvSpPr>
            <a:spLocks noChangeShapeType="1"/>
          </p:cNvSpPr>
          <p:nvPr/>
        </p:nvSpPr>
        <p:spPr bwMode="auto">
          <a:xfrm>
            <a:off x="4464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6" name="Line 55"/>
          <p:cNvSpPr>
            <a:spLocks noChangeShapeType="1"/>
          </p:cNvSpPr>
          <p:nvPr/>
        </p:nvSpPr>
        <p:spPr bwMode="auto">
          <a:xfrm>
            <a:off x="4464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7" name="Line 56"/>
          <p:cNvSpPr>
            <a:spLocks noChangeShapeType="1"/>
          </p:cNvSpPr>
          <p:nvPr/>
        </p:nvSpPr>
        <p:spPr bwMode="auto">
          <a:xfrm>
            <a:off x="44958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8" name="Line 57"/>
          <p:cNvSpPr>
            <a:spLocks noChangeShapeType="1"/>
          </p:cNvSpPr>
          <p:nvPr/>
        </p:nvSpPr>
        <p:spPr bwMode="auto">
          <a:xfrm>
            <a:off x="44958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9" name="Line 58"/>
          <p:cNvSpPr>
            <a:spLocks noChangeShapeType="1"/>
          </p:cNvSpPr>
          <p:nvPr/>
        </p:nvSpPr>
        <p:spPr bwMode="auto">
          <a:xfrm>
            <a:off x="45275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0" name="Line 59"/>
          <p:cNvSpPr>
            <a:spLocks noChangeShapeType="1"/>
          </p:cNvSpPr>
          <p:nvPr/>
        </p:nvSpPr>
        <p:spPr bwMode="auto">
          <a:xfrm>
            <a:off x="45275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1" name="Line 60"/>
          <p:cNvSpPr>
            <a:spLocks noChangeShapeType="1"/>
          </p:cNvSpPr>
          <p:nvPr/>
        </p:nvSpPr>
        <p:spPr bwMode="auto">
          <a:xfrm>
            <a:off x="45593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2" name="Line 61"/>
          <p:cNvSpPr>
            <a:spLocks noChangeShapeType="1"/>
          </p:cNvSpPr>
          <p:nvPr/>
        </p:nvSpPr>
        <p:spPr bwMode="auto">
          <a:xfrm>
            <a:off x="45593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3" name="Line 62"/>
          <p:cNvSpPr>
            <a:spLocks noChangeShapeType="1"/>
          </p:cNvSpPr>
          <p:nvPr/>
        </p:nvSpPr>
        <p:spPr bwMode="auto">
          <a:xfrm>
            <a:off x="4591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4" name="Line 63"/>
          <p:cNvSpPr>
            <a:spLocks noChangeShapeType="1"/>
          </p:cNvSpPr>
          <p:nvPr/>
        </p:nvSpPr>
        <p:spPr bwMode="auto">
          <a:xfrm>
            <a:off x="4591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6" name="내용 개체 틀 3"/>
          <p:cNvSpPr>
            <a:spLocks noGrp="1"/>
          </p:cNvSpPr>
          <p:nvPr>
            <p:ph idx="1"/>
          </p:nvPr>
        </p:nvSpPr>
        <p:spPr>
          <a:xfrm>
            <a:off x="457200" y="692696"/>
            <a:ext cx="735516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1-3. </a:t>
            </a:r>
            <a:r>
              <a:rPr lang="en-US" altLang="ko-KR" sz="2400" dirty="0" err="1" smtClean="0"/>
              <a:t>Varicon</a:t>
            </a:r>
            <a:r>
              <a:rPr lang="en-US" altLang="ko-KR" sz="2400" dirty="0" smtClean="0"/>
              <a:t> (</a:t>
            </a:r>
            <a:r>
              <a:rPr lang="ru-RU" altLang="ko-KR" sz="2400" dirty="0" smtClean="0"/>
              <a:t>форма и структура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pic>
        <p:nvPicPr>
          <p:cNvPr id="64" name="Picture 5" descr="SV400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416800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736"/>
            <a:ext cx="5400675" cy="4895850"/>
          </a:xfrm>
        </p:spPr>
        <p:txBody>
          <a:bodyPr/>
          <a:lstStyle/>
          <a:p>
            <a:pPr eaLnBrk="1" hangingPunct="1">
              <a:buFont typeface="휴먼옛체" pitchFamily="18" charset="-127"/>
              <a:buNone/>
            </a:pPr>
            <a:r>
              <a:rPr lang="en-US" altLang="ko-KR" sz="2200" dirty="0" smtClean="0">
                <a:latin typeface="Arial" charset="0"/>
              </a:rPr>
              <a:t>       </a:t>
            </a:r>
            <a:r>
              <a:rPr lang="ru-RU" altLang="ko-KR" sz="2200" dirty="0" smtClean="0">
                <a:latin typeface="Arial" charset="0"/>
              </a:rPr>
              <a:t>Кнопка контроля потока</a:t>
            </a:r>
            <a:endParaRPr lang="en-US" altLang="ko-KR" sz="2200" dirty="0" smtClean="0">
              <a:latin typeface="Arial" charset="0"/>
            </a:endParaRPr>
          </a:p>
          <a:p>
            <a:pPr eaLnBrk="1" hangingPunct="1">
              <a:buFont typeface="휴먼옛체" pitchFamily="18" charset="-127"/>
              <a:buNone/>
            </a:pPr>
            <a:r>
              <a:rPr lang="en-US" altLang="ko-KR" sz="2200" dirty="0" smtClean="0">
                <a:latin typeface="Arial" charset="0"/>
              </a:rPr>
              <a:t>        </a:t>
            </a:r>
            <a:r>
              <a:rPr lang="en-US" altLang="ko-KR" sz="1800" dirty="0" smtClean="0">
                <a:latin typeface="Arial" charset="0"/>
              </a:rPr>
              <a:t>a. </a:t>
            </a:r>
            <a:r>
              <a:rPr lang="ru-RU" altLang="ko-KR" sz="1800" dirty="0" smtClean="0">
                <a:latin typeface="Arial" charset="0"/>
              </a:rPr>
              <a:t>Направление </a:t>
            </a:r>
            <a:r>
              <a:rPr lang="en-US" altLang="ko-KR" sz="1800" dirty="0" smtClean="0">
                <a:latin typeface="Arial" charset="0"/>
              </a:rPr>
              <a:t>ON : ’</a:t>
            </a:r>
            <a:r>
              <a:rPr lang="ru-RU" altLang="ko-KR" sz="1800" dirty="0" smtClean="0">
                <a:latin typeface="Arial" charset="0"/>
              </a:rPr>
              <a:t>Открыть</a:t>
            </a:r>
            <a:r>
              <a:rPr lang="en-US" altLang="ko-KR" sz="1800" dirty="0" smtClean="0">
                <a:latin typeface="Arial" charset="0"/>
              </a:rPr>
              <a:t>’ </a:t>
            </a:r>
            <a:r>
              <a:rPr lang="ru-RU" altLang="ko-KR" sz="1800" dirty="0" smtClean="0">
                <a:latin typeface="Arial" charset="0"/>
              </a:rPr>
              <a:t>поток</a:t>
            </a:r>
            <a:r>
              <a:rPr lang="en-US" altLang="ko-KR" sz="1800" dirty="0" smtClean="0">
                <a:latin typeface="Arial" charset="0"/>
              </a:rPr>
              <a:t>.</a:t>
            </a:r>
          </a:p>
          <a:p>
            <a:pPr eaLnBrk="1" hangingPunct="1">
              <a:buFont typeface="휴먼옛체" pitchFamily="18" charset="-127"/>
              <a:buNone/>
            </a:pPr>
            <a:r>
              <a:rPr lang="en-US" altLang="ko-KR" sz="1800" dirty="0" smtClean="0">
                <a:latin typeface="Arial" charset="0"/>
              </a:rPr>
              <a:t>          </a:t>
            </a:r>
            <a:r>
              <a:rPr lang="ru-RU" altLang="ko-KR" sz="1800" dirty="0" smtClean="0">
                <a:latin typeface="Arial" charset="0"/>
              </a:rPr>
              <a:t>б</a:t>
            </a:r>
            <a:r>
              <a:rPr lang="en-US" altLang="ko-KR" sz="1800" dirty="0" smtClean="0">
                <a:latin typeface="Arial" charset="0"/>
              </a:rPr>
              <a:t>. </a:t>
            </a:r>
            <a:r>
              <a:rPr lang="ru-RU" altLang="ko-KR" sz="1800" dirty="0" smtClean="0">
                <a:latin typeface="Arial" charset="0"/>
              </a:rPr>
              <a:t>Направление </a:t>
            </a:r>
            <a:r>
              <a:rPr lang="en-US" altLang="ko-KR" sz="1800" dirty="0" smtClean="0">
                <a:latin typeface="Arial" charset="0"/>
              </a:rPr>
              <a:t>OFF : ‘</a:t>
            </a:r>
            <a:r>
              <a:rPr lang="ru-RU" altLang="ko-KR" sz="1800" dirty="0" smtClean="0">
                <a:latin typeface="Arial" charset="0"/>
              </a:rPr>
              <a:t>Закрыть</a:t>
            </a:r>
            <a:r>
              <a:rPr lang="en-US" altLang="ko-KR" sz="1800" dirty="0" smtClean="0">
                <a:latin typeface="Arial" charset="0"/>
              </a:rPr>
              <a:t>’ </a:t>
            </a:r>
            <a:r>
              <a:rPr lang="ru-RU" altLang="ko-KR" sz="1800" dirty="0" smtClean="0">
                <a:latin typeface="Arial" charset="0"/>
              </a:rPr>
              <a:t>поток</a:t>
            </a:r>
            <a:r>
              <a:rPr lang="en-US" altLang="ko-KR" sz="2200" dirty="0" smtClean="0">
                <a:latin typeface="Arial" charset="0"/>
              </a:rPr>
              <a:t>.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39750" y="2780928"/>
          <a:ext cx="4037013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Visio" r:id="rId3" imgW="5096075" imgH="1697271" progId="">
                  <p:embed/>
                </p:oleObj>
              </mc:Choice>
              <mc:Fallback>
                <p:oleObj name="Visio" r:id="rId3" imgW="5096075" imgH="169727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80928"/>
                        <a:ext cx="4037013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716463" y="2780928"/>
          <a:ext cx="40386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Visio" r:id="rId5" imgW="5096075" imgH="1697271" progId="">
                  <p:embed/>
                </p:oleObj>
              </mc:Choice>
              <mc:Fallback>
                <p:oleObj name="Visio" r:id="rId5" imgW="5096075" imgH="169727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80928"/>
                        <a:ext cx="4038600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6" descr="Sv400477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9300" y="4293096"/>
            <a:ext cx="15843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Sv400474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>
          <a:xfrm>
            <a:off x="2686050" y="4293096"/>
            <a:ext cx="1873250" cy="1225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277" name="Group 645"/>
          <p:cNvGraphicFramePr>
            <a:graphicFrameLocks noGrp="1"/>
          </p:cNvGraphicFramePr>
          <p:nvPr>
            <p:ph idx="1"/>
          </p:nvPr>
        </p:nvGraphicFramePr>
        <p:xfrm>
          <a:off x="611560" y="1268760"/>
          <a:ext cx="8229598" cy="4663440"/>
        </p:xfrm>
        <a:graphic>
          <a:graphicData uri="http://schemas.openxmlformats.org/drawingml/2006/table">
            <a:tbl>
              <a:tblPr/>
              <a:tblGrid>
                <a:gridCol w="1647648"/>
                <a:gridCol w="1641887"/>
                <a:gridCol w="1650528"/>
                <a:gridCol w="1641887"/>
                <a:gridCol w="1647648"/>
              </a:tblGrid>
              <a:tr h="206375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Скорость потока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DD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DD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2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DD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4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DD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8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DD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0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2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3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5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6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7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8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9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10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11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12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13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812800" marR="0" lvl="0" indent="-81280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15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мл/ч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돋움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0" lvl="0" indent="-81280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65917" marR="1659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82" name="Group 122"/>
          <p:cNvGraphicFramePr>
            <a:graphicFrameLocks noGrp="1"/>
          </p:cNvGraphicFramePr>
          <p:nvPr>
            <p:ph sz="half" idx="4294967295"/>
          </p:nvPr>
        </p:nvGraphicFramePr>
        <p:xfrm>
          <a:off x="6660232" y="692696"/>
          <a:ext cx="1801813" cy="287338"/>
        </p:xfrm>
        <a:graphic>
          <a:graphicData uri="http://schemas.openxmlformats.org/drawingml/2006/table">
            <a:tbl>
              <a:tblPr/>
              <a:tblGrid>
                <a:gridCol w="369888"/>
                <a:gridCol w="531812"/>
                <a:gridCol w="369888"/>
                <a:gridCol w="5302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돋움" pitchFamily="50" charset="-127"/>
                        </a:rPr>
                        <a:t>ON 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휴먼옛체" pitchFamily="18" charset="-127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OFF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79" name="Text Box 643"/>
          <p:cNvSpPr txBox="1">
            <a:spLocks noChangeArrowheads="1"/>
          </p:cNvSpPr>
          <p:nvPr/>
        </p:nvSpPr>
        <p:spPr bwMode="auto">
          <a:xfrm>
            <a:off x="539552" y="620688"/>
            <a:ext cx="4968552" cy="40011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000" dirty="0" smtClean="0">
                <a:latin typeface="Arial" charset="0"/>
              </a:rPr>
              <a:t> </a:t>
            </a:r>
            <a:r>
              <a:rPr lang="ru-RU" altLang="ko-KR" sz="2000" dirty="0" smtClean="0">
                <a:latin typeface="Arial" charset="0"/>
              </a:rPr>
              <a:t>Диапазон контроля скорости потока</a:t>
            </a:r>
            <a:endParaRPr lang="en-US" altLang="ko-KR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직사각형 18"/>
          <p:cNvSpPr>
            <a:spLocks noChangeArrowheads="1"/>
          </p:cNvSpPr>
          <p:nvPr/>
        </p:nvSpPr>
        <p:spPr bwMode="auto">
          <a:xfrm>
            <a:off x="1071538" y="2500306"/>
            <a:ext cx="1214459" cy="500065"/>
          </a:xfrm>
          <a:prstGeom prst="rect">
            <a:avLst/>
          </a:prstGeom>
          <a:solidFill>
            <a:srgbClr val="F616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ko-KR" i="1" dirty="0" smtClean="0">
                <a:latin typeface="Arial" charset="0"/>
              </a:rPr>
              <a:t>баллон</a:t>
            </a:r>
            <a:endParaRPr lang="ko-KR" altLang="en-US" i="1" dirty="0">
              <a:latin typeface="Arial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3571875" y="1500179"/>
            <a:ext cx="1214459" cy="50006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ko-KR" sz="1200" i="1" dirty="0" smtClean="0">
                <a:latin typeface="Arial" charset="0"/>
              </a:rPr>
              <a:t>ограничитель</a:t>
            </a:r>
            <a:endParaRPr lang="ko-KR" altLang="en-US" sz="1200" i="1" dirty="0">
              <a:latin typeface="Arial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3571875" y="2357429"/>
            <a:ext cx="1214459" cy="50006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ko-KR" sz="1200" i="1" dirty="0" smtClean="0">
                <a:latin typeface="Arial" charset="0"/>
              </a:rPr>
              <a:t>ограничитель</a:t>
            </a:r>
            <a:endParaRPr lang="ko-KR" altLang="en-US" sz="1200" i="1" dirty="0" smtClean="0">
              <a:latin typeface="Arial" charset="0"/>
            </a:endParaRPr>
          </a:p>
        </p:txBody>
      </p:sp>
      <p:sp>
        <p:nvSpPr>
          <p:cNvPr id="20490" name="직사각형 21"/>
          <p:cNvSpPr>
            <a:spLocks noChangeArrowheads="1"/>
          </p:cNvSpPr>
          <p:nvPr/>
        </p:nvSpPr>
        <p:spPr bwMode="auto">
          <a:xfrm>
            <a:off x="6357939" y="1928804"/>
            <a:ext cx="1214458" cy="50006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ko-KR" i="1" dirty="0" err="1" smtClean="0">
                <a:latin typeface="Arial" charset="0"/>
              </a:rPr>
              <a:t>инфузия</a:t>
            </a:r>
            <a:endParaRPr lang="ko-KR" altLang="en-US" i="1" dirty="0">
              <a:latin typeface="Arial" charset="0"/>
            </a:endParaRPr>
          </a:p>
        </p:txBody>
      </p:sp>
      <p:cxnSp>
        <p:nvCxnSpPr>
          <p:cNvPr id="20491" name="꺾인 연결선 22"/>
          <p:cNvCxnSpPr>
            <a:cxnSpLocks noChangeShapeType="1"/>
            <a:stCxn id="20487" idx="3"/>
            <a:endCxn id="20" idx="1"/>
          </p:cNvCxnSpPr>
          <p:nvPr/>
        </p:nvCxnSpPr>
        <p:spPr bwMode="auto">
          <a:xfrm flipV="1">
            <a:off x="2285997" y="1750212"/>
            <a:ext cx="1285878" cy="100012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2" name="꺾인 연결선 23"/>
          <p:cNvCxnSpPr>
            <a:cxnSpLocks noChangeShapeType="1"/>
            <a:stCxn id="20487" idx="3"/>
            <a:endCxn id="21" idx="1"/>
          </p:cNvCxnSpPr>
          <p:nvPr/>
        </p:nvCxnSpPr>
        <p:spPr bwMode="auto">
          <a:xfrm flipV="1">
            <a:off x="2285997" y="2607462"/>
            <a:ext cx="1285878" cy="14287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3" name="꺾인 연결선 24"/>
          <p:cNvCxnSpPr>
            <a:cxnSpLocks noChangeShapeType="1"/>
            <a:stCxn id="20" idx="3"/>
            <a:endCxn id="20490" idx="1"/>
          </p:cNvCxnSpPr>
          <p:nvPr/>
        </p:nvCxnSpPr>
        <p:spPr bwMode="auto">
          <a:xfrm>
            <a:off x="4786334" y="1750212"/>
            <a:ext cx="1571605" cy="428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4" name="꺾인 연결선 25"/>
          <p:cNvCxnSpPr>
            <a:cxnSpLocks noChangeShapeType="1"/>
            <a:stCxn id="21" idx="3"/>
            <a:endCxn id="20490" idx="1"/>
          </p:cNvCxnSpPr>
          <p:nvPr/>
        </p:nvCxnSpPr>
        <p:spPr bwMode="auto">
          <a:xfrm flipV="1">
            <a:off x="4786334" y="2178837"/>
            <a:ext cx="1571605" cy="428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95" name="직사각형 26"/>
          <p:cNvSpPr>
            <a:spLocks noChangeArrowheads="1"/>
          </p:cNvSpPr>
          <p:nvPr/>
        </p:nvSpPr>
        <p:spPr bwMode="auto">
          <a:xfrm>
            <a:off x="2714612" y="1500174"/>
            <a:ext cx="3000396" cy="150020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 b="1">
              <a:latin typeface="Arial" charset="0"/>
            </a:endParaRPr>
          </a:p>
        </p:txBody>
      </p:sp>
      <p:sp>
        <p:nvSpPr>
          <p:cNvPr id="15" name="내용 개체 틀 3"/>
          <p:cNvSpPr>
            <a:spLocks noGrp="1"/>
          </p:cNvSpPr>
          <p:nvPr>
            <p:ph idx="1"/>
          </p:nvPr>
        </p:nvSpPr>
        <p:spPr>
          <a:xfrm>
            <a:off x="457200" y="692696"/>
            <a:ext cx="735516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1-4. </a:t>
            </a:r>
            <a:r>
              <a:rPr lang="en-US" altLang="ko-KR" sz="2400" dirty="0" err="1" smtClean="0"/>
              <a:t>Selectus</a:t>
            </a:r>
            <a:r>
              <a:rPr lang="en-US" altLang="ko-KR" sz="2400" dirty="0" smtClean="0"/>
              <a:t> (</a:t>
            </a:r>
            <a:r>
              <a:rPr lang="ru-RU" altLang="ko-KR" sz="2400" dirty="0" smtClean="0"/>
              <a:t>форма и структура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4715852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259632" y="3501008"/>
          <a:ext cx="6624736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r:id="rId3" imgW="4477593" imgH="2113850" progId="">
                  <p:embed/>
                </p:oleObj>
              </mc:Choice>
              <mc:Fallback>
                <p:oleObj r:id="rId3" imgW="4477593" imgH="211385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01008"/>
                        <a:ext cx="6624736" cy="252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23728" y="3512041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Порт наполнения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3429000"/>
            <a:ext cx="783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Корпус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2592" y="4581128"/>
            <a:ext cx="783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Шкала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516216" y="5096217"/>
            <a:ext cx="17198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Концевой колпачок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4653136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Соед</a:t>
            </a:r>
            <a:r>
              <a:rPr lang="ru-RU" sz="1200" dirty="0" smtClean="0"/>
              <a:t>. трубка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3284984"/>
            <a:ext cx="1287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Резервуар для препарата</a:t>
            </a:r>
            <a:endParaRPr lang="ru-RU" sz="12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372200" y="371703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92080" y="5733256"/>
            <a:ext cx="9913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I.V </a:t>
            </a:r>
            <a:r>
              <a:rPr lang="ru-RU" sz="1200" dirty="0" smtClean="0"/>
              <a:t>Фильтр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860032" y="5157193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Зажим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5805264"/>
            <a:ext cx="237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Модуль контроля скорости потока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내용 개체 틀 1"/>
          <p:cNvSpPr>
            <a:spLocks noGrp="1"/>
          </p:cNvSpPr>
          <p:nvPr>
            <p:ph idx="1"/>
          </p:nvPr>
        </p:nvSpPr>
        <p:spPr>
          <a:xfrm>
            <a:off x="323528" y="1587319"/>
            <a:ext cx="8435280" cy="464999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2000" dirty="0" smtClean="0"/>
              <a:t> </a:t>
            </a:r>
            <a:r>
              <a:rPr lang="ru-RU" altLang="ko-KR" sz="2000" dirty="0" smtClean="0"/>
              <a:t>Специалистам часто приходится изменять дозировку при в процессе ввода обезболивающего препарата</a:t>
            </a:r>
            <a:r>
              <a:rPr lang="en-US" altLang="ko-KR" sz="2000" dirty="0" smtClean="0"/>
              <a:t>.</a:t>
            </a:r>
          </a:p>
          <a:p>
            <a:pPr eaLnBrk="1" hangingPunct="1"/>
            <a:endParaRPr lang="en-US" altLang="ko-KR" sz="2000" dirty="0" smtClean="0"/>
          </a:p>
          <a:p>
            <a:pPr eaLnBrk="1" hangingPunct="1"/>
            <a:r>
              <a:rPr lang="en-US" altLang="ko-KR" sz="2000" dirty="0" smtClean="0"/>
              <a:t> </a:t>
            </a:r>
            <a:r>
              <a:rPr lang="ru-RU" altLang="ko-KR" sz="2000" dirty="0" smtClean="0"/>
              <a:t>Устройство </a:t>
            </a:r>
            <a:r>
              <a:rPr lang="en-US" altLang="ko-KR" sz="2000" dirty="0" err="1" smtClean="0"/>
              <a:t>Accufuser</a:t>
            </a:r>
            <a:r>
              <a:rPr lang="en-US" altLang="ko-KR" sz="2000" dirty="0" smtClean="0"/>
              <a:t> Plus </a:t>
            </a:r>
            <a:r>
              <a:rPr lang="ru-RU" altLang="ko-KR" sz="2000" dirty="0" smtClean="0"/>
              <a:t>предоставляет 2 простых способа регулирования потока</a:t>
            </a:r>
            <a:r>
              <a:rPr lang="en-US" altLang="ko-KR" sz="2000" dirty="0" smtClean="0"/>
              <a:t>. (</a:t>
            </a:r>
            <a:r>
              <a:rPr lang="ru-RU" altLang="ko-KR" sz="2000" dirty="0" smtClean="0"/>
              <a:t>болюс</a:t>
            </a:r>
            <a:r>
              <a:rPr lang="en-US" altLang="ko-KR" sz="2000" dirty="0" smtClean="0"/>
              <a:t>)</a:t>
            </a:r>
          </a:p>
          <a:p>
            <a:pPr eaLnBrk="1" hangingPunct="1"/>
            <a:endParaRPr lang="en-US" altLang="ko-KR" sz="2000" dirty="0" smtClean="0"/>
          </a:p>
          <a:p>
            <a:r>
              <a:rPr lang="ru-RU" altLang="ko-KR" sz="2000" dirty="0" smtClean="0"/>
              <a:t>Устройство </a:t>
            </a:r>
            <a:r>
              <a:rPr lang="en-US" altLang="ko-KR" sz="2000" dirty="0" err="1" smtClean="0"/>
              <a:t>Accufuser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Varicon</a:t>
            </a:r>
            <a:r>
              <a:rPr lang="en-US" altLang="ko-KR" sz="2000" dirty="0" smtClean="0"/>
              <a:t> </a:t>
            </a:r>
            <a:r>
              <a:rPr lang="ru-RU" altLang="ko-KR" sz="2000" dirty="0" smtClean="0"/>
              <a:t>предоставляет </a:t>
            </a:r>
            <a:r>
              <a:rPr lang="en-US" altLang="ko-KR" sz="2000" dirty="0" smtClean="0"/>
              <a:t>15 </a:t>
            </a:r>
            <a:r>
              <a:rPr lang="ru-RU" altLang="ko-KR" sz="2000" dirty="0" smtClean="0"/>
              <a:t>вариаций скорости потока</a:t>
            </a:r>
            <a:r>
              <a:rPr lang="en-US" altLang="ko-KR" sz="2000" dirty="0" smtClean="0"/>
              <a:t>. (4 </a:t>
            </a:r>
            <a:r>
              <a:rPr lang="ru-RU" altLang="ko-KR" sz="2000" dirty="0" smtClean="0"/>
              <a:t>канала</a:t>
            </a:r>
            <a:r>
              <a:rPr lang="en-US" altLang="ko-KR" sz="2000" dirty="0" smtClean="0"/>
              <a:t>) </a:t>
            </a:r>
          </a:p>
          <a:p>
            <a:endParaRPr lang="en-US" altLang="ko-KR" sz="2000" dirty="0" smtClean="0">
              <a:ea typeface="맑은 고딕" pitchFamily="50" charset="-127"/>
            </a:endParaRPr>
          </a:p>
          <a:p>
            <a:r>
              <a:rPr lang="ru-RU" altLang="ko-KR" sz="2000" dirty="0" smtClean="0">
                <a:ea typeface="맑은 고딕" pitchFamily="50" charset="-127"/>
              </a:rPr>
              <a:t>Теперь с появлением </a:t>
            </a:r>
            <a:r>
              <a:rPr lang="en-US" altLang="ko-KR" sz="2000" dirty="0" err="1" smtClean="0">
                <a:ea typeface="맑은 고딕" pitchFamily="50" charset="-127"/>
              </a:rPr>
              <a:t>Accufuser</a:t>
            </a:r>
            <a:r>
              <a:rPr lang="en-US" altLang="ko-KR" sz="2000" dirty="0" smtClean="0">
                <a:ea typeface="맑은 고딕" pitchFamily="50" charset="-127"/>
              </a:rPr>
              <a:t> </a:t>
            </a:r>
            <a:r>
              <a:rPr lang="en-US" altLang="ko-KR" sz="2000" dirty="0" err="1" smtClean="0">
                <a:ea typeface="맑은 고딕" pitchFamily="50" charset="-127"/>
              </a:rPr>
              <a:t>Selectus</a:t>
            </a:r>
            <a:r>
              <a:rPr lang="en-US" altLang="ko-KR" sz="2000" dirty="0" smtClean="0">
                <a:ea typeface="맑은 고딕" pitchFamily="50" charset="-127"/>
              </a:rPr>
              <a:t> </a:t>
            </a:r>
            <a:r>
              <a:rPr lang="ru-RU" altLang="ko-KR" sz="2000" dirty="0" smtClean="0">
                <a:ea typeface="맑은 고딕" pitchFamily="50" charset="-127"/>
              </a:rPr>
              <a:t>доступны</a:t>
            </a:r>
            <a:r>
              <a:rPr lang="en-US" altLang="ko-KR" sz="2000" dirty="0" smtClean="0">
                <a:ea typeface="맑은 고딕" pitchFamily="50" charset="-127"/>
              </a:rPr>
              <a:t> </a:t>
            </a:r>
            <a:r>
              <a:rPr lang="ru-RU" altLang="ko-KR" sz="2000" u="sng" dirty="0" smtClean="0"/>
              <a:t>три</a:t>
            </a:r>
            <a:r>
              <a:rPr lang="ru-RU" altLang="ko-KR" sz="2000" dirty="0" smtClean="0"/>
              <a:t> вариации скорости потока, путем простого управления</a:t>
            </a:r>
            <a:r>
              <a:rPr lang="en-US" altLang="ko-KR" sz="2000" dirty="0" smtClean="0"/>
              <a:t>.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800" dirty="0" smtClean="0"/>
              <a:t>  </a:t>
            </a:r>
            <a:r>
              <a:rPr lang="en-US" altLang="ko-KR" sz="2800" b="0" u="sng" dirty="0" err="1" smtClean="0"/>
              <a:t>Selectus</a:t>
            </a:r>
            <a:endParaRPr lang="ko-KR" altLang="en-US" sz="2800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ko-KR" sz="2400" u="sng" dirty="0" smtClean="0"/>
              <a:t>Структура</a:t>
            </a:r>
            <a:endParaRPr lang="ko-KR" altLang="en-US" sz="2400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60"/>
            <a:ext cx="3791244" cy="287722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4357686" y="4429132"/>
            <a:ext cx="4500594" cy="159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defRPr/>
            </a:pPr>
            <a:r>
              <a:rPr lang="ru-RU" altLang="ko-KR" sz="2400" dirty="0" smtClean="0">
                <a:latin typeface="맑은 고딕" pitchFamily="50" charset="-127"/>
                <a:ea typeface="맑은 고딕" pitchFamily="50" charset="-127"/>
              </a:rPr>
              <a:t>доступны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 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скорости по отдельности или в совмещении к дополнительной</a:t>
            </a:r>
            <a:r>
              <a:rPr kumimoji="0" lang="ru-RU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скорости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821685" cy="48577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0" u="sng" dirty="0" smtClean="0">
                <a:effectLst/>
                <a:latin typeface="맑은 고딕" pitchFamily="50" charset="-127"/>
              </a:rPr>
              <a:t>Flow rate curve - D0203M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sz="quarter" idx="2"/>
          </p:nvPr>
        </p:nvSpPr>
        <p:spPr>
          <a:xfrm>
            <a:off x="333375" y="1214422"/>
            <a:ext cx="8229600" cy="428628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altLang="ko-KR" sz="2400" dirty="0" smtClean="0"/>
              <a:t>Скорость потока</a:t>
            </a:r>
            <a:r>
              <a:rPr lang="en-US" altLang="ko-KR" sz="2400" dirty="0" smtClean="0"/>
              <a:t>: A:2.0</a:t>
            </a:r>
            <a:r>
              <a:rPr lang="ru-RU" altLang="ko-KR" sz="2400" dirty="0" smtClean="0"/>
              <a:t>мл</a:t>
            </a:r>
            <a:r>
              <a:rPr lang="en-US" altLang="ko-KR" sz="2400" dirty="0" smtClean="0"/>
              <a:t>/</a:t>
            </a:r>
            <a:r>
              <a:rPr lang="ru-RU" altLang="ko-KR" sz="2400" dirty="0" smtClean="0"/>
              <a:t>ч</a:t>
            </a:r>
            <a:r>
              <a:rPr lang="en-US" altLang="ko-KR" sz="2400" dirty="0" smtClean="0"/>
              <a:t>, </a:t>
            </a:r>
            <a:r>
              <a:rPr lang="ru-RU" altLang="ko-KR" sz="2400" dirty="0" smtClean="0"/>
              <a:t>Скор. Потока </a:t>
            </a:r>
            <a:r>
              <a:rPr lang="en-US" altLang="ko-KR" sz="2400" dirty="0" smtClean="0"/>
              <a:t>B:3.0</a:t>
            </a:r>
            <a:r>
              <a:rPr lang="ru-RU" altLang="ko-KR" sz="2400" dirty="0" smtClean="0"/>
              <a:t>мл/ч</a:t>
            </a:r>
            <a:endParaRPr lang="ko-KR" altLang="en-US" sz="2400" dirty="0" smtClean="0"/>
          </a:p>
        </p:txBody>
      </p:sp>
      <p:pic>
        <p:nvPicPr>
          <p:cNvPr id="17411" name="Picture 1" descr="제목 없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14488"/>
            <a:ext cx="8419281" cy="44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직사각형 7"/>
          <p:cNvSpPr>
            <a:spLocks noChangeArrowheads="1"/>
          </p:cNvSpPr>
          <p:nvPr/>
        </p:nvSpPr>
        <p:spPr bwMode="auto">
          <a:xfrm>
            <a:off x="3429000" y="3286125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Lucida Sans Unicode" pitchFamily="34" charset="0"/>
                <a:ea typeface="맑은 고딕" pitchFamily="50" charset="-127"/>
              </a:rPr>
              <a:t>A+B</a:t>
            </a:r>
            <a:endParaRPr kumimoji="0" lang="ko-KR" altLang="en-US"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17414" name="직사각형 8"/>
          <p:cNvSpPr>
            <a:spLocks noChangeArrowheads="1"/>
          </p:cNvSpPr>
          <p:nvPr/>
        </p:nvSpPr>
        <p:spPr bwMode="auto">
          <a:xfrm>
            <a:off x="5715000" y="421481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>
                <a:latin typeface="Lucida Sans Unicode" pitchFamily="34" charset="0"/>
                <a:ea typeface="맑은 고딕" pitchFamily="50" charset="-127"/>
              </a:rPr>
              <a:t>B</a:t>
            </a:r>
            <a:endParaRPr kumimoji="0" lang="ko-KR" altLang="en-US"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17415" name="직사각형 9"/>
          <p:cNvSpPr>
            <a:spLocks noChangeArrowheads="1"/>
          </p:cNvSpPr>
          <p:nvPr/>
        </p:nvSpPr>
        <p:spPr bwMode="auto">
          <a:xfrm>
            <a:off x="8215313" y="4572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>
                <a:latin typeface="Lucida Sans Unicode" pitchFamily="34" charset="0"/>
                <a:ea typeface="맑은 고딕" pitchFamily="50" charset="-127"/>
              </a:rPr>
              <a:t>A</a:t>
            </a:r>
            <a:endParaRPr kumimoji="0" lang="ko-KR" altLang="en-US">
              <a:latin typeface="Lucida Sans Unicode" pitchFamily="34" charset="0"/>
              <a:ea typeface="맑은 고딕" pitchFamily="50" charset="-127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1187624" y="1772816"/>
            <a:ext cx="237626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Accufuser</a:t>
            </a:r>
            <a:r>
              <a:rPr lang="en-US" sz="800" dirty="0" smtClean="0"/>
              <a:t> Multi</a:t>
            </a:r>
          </a:p>
          <a:p>
            <a:r>
              <a:rPr lang="ru-RU" sz="800" dirty="0" smtClean="0"/>
              <a:t>Название: Испытание скорости потока</a:t>
            </a:r>
          </a:p>
          <a:p>
            <a:r>
              <a:rPr lang="ru-RU" sz="800" dirty="0" smtClean="0"/>
              <a:t>Продукт: </a:t>
            </a:r>
            <a:r>
              <a:rPr lang="en-US" sz="800" dirty="0" smtClean="0"/>
              <a:t>Multi </a:t>
            </a:r>
            <a:r>
              <a:rPr lang="ru-RU" sz="800" dirty="0" smtClean="0"/>
              <a:t>100 мл</a:t>
            </a:r>
            <a:endParaRPr lang="en-US" sz="800" dirty="0" smtClean="0"/>
          </a:p>
          <a:p>
            <a:r>
              <a:rPr lang="ru-RU" sz="800" dirty="0" smtClean="0"/>
              <a:t>№</a:t>
            </a:r>
            <a:r>
              <a:rPr lang="en-US" sz="800" dirty="0" smtClean="0"/>
              <a:t> </a:t>
            </a:r>
            <a:r>
              <a:rPr lang="ru-RU" sz="800" dirty="0" smtClean="0"/>
              <a:t>партии: образец……</a:t>
            </a:r>
          </a:p>
          <a:p>
            <a:r>
              <a:rPr lang="ru-RU" sz="800" dirty="0" smtClean="0"/>
              <a:t>Объем для испытания: 100 мл</a:t>
            </a:r>
          </a:p>
          <a:p>
            <a:r>
              <a:rPr lang="ru-RU" sz="800" dirty="0" smtClean="0"/>
              <a:t>Тестовый раствор: </a:t>
            </a:r>
            <a:r>
              <a:rPr lang="en-US" sz="800" dirty="0" smtClean="0"/>
              <a:t>D5W</a:t>
            </a:r>
          </a:p>
          <a:p>
            <a:r>
              <a:rPr lang="ru-RU" sz="800" dirty="0" smtClean="0"/>
              <a:t>Темп. испытания: 32</a:t>
            </a:r>
            <a:r>
              <a:rPr lang="ru-RU" sz="800" baseline="30000" dirty="0" smtClean="0"/>
              <a:t>о</a:t>
            </a:r>
            <a:r>
              <a:rPr lang="ru-RU" sz="800" dirty="0" smtClean="0"/>
              <a:t>С±2</a:t>
            </a:r>
            <a:r>
              <a:rPr lang="ru-RU" sz="800" baseline="30000" dirty="0" smtClean="0"/>
              <a:t>о</a:t>
            </a:r>
            <a:r>
              <a:rPr lang="ru-RU" sz="800" dirty="0" smtClean="0"/>
              <a:t>С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491716"/>
            <a:ext cx="307777" cy="116142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800" dirty="0" smtClean="0"/>
              <a:t>Скорость потока</a:t>
            </a:r>
            <a:endParaRPr lang="ru-RU" sz="800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7884368" y="1844824"/>
            <a:ext cx="720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800" dirty="0" smtClean="0">
                <a:latin typeface="맑은 고딕" pitchFamily="50" charset="-127"/>
                <a:ea typeface="맑은 고딕" pitchFamily="50" charset="-127"/>
              </a:rPr>
              <a:t>Образец 1</a:t>
            </a:r>
            <a:endParaRPr lang="ru-RU" sz="800" dirty="0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2843808" y="3084929"/>
            <a:ext cx="57606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700" dirty="0" smtClean="0">
                <a:latin typeface="맑은 고딕" pitchFamily="50" charset="-127"/>
                <a:ea typeface="맑은 고딕" pitchFamily="50" charset="-127"/>
              </a:rPr>
              <a:t>5.0 мл/ч</a:t>
            </a:r>
            <a:endParaRPr lang="ru-RU" sz="700" dirty="0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5004048" y="4021033"/>
            <a:ext cx="57606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700" dirty="0" smtClean="0">
                <a:latin typeface="맑은 고딕" pitchFamily="50" charset="-127"/>
                <a:ea typeface="맑은 고딕" pitchFamily="50" charset="-127"/>
              </a:rPr>
              <a:t>3.0 мл/ч</a:t>
            </a:r>
            <a:endParaRPr lang="ru-RU" sz="700" dirty="0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7452320" y="4365104"/>
            <a:ext cx="57606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700" dirty="0" smtClean="0">
                <a:latin typeface="맑은 고딕" pitchFamily="50" charset="-127"/>
                <a:ea typeface="맑은 고딕" pitchFamily="50" charset="-127"/>
              </a:rPr>
              <a:t>2.0 мл/ч</a:t>
            </a:r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3"/>
          <p:cNvSpPr>
            <a:spLocks noGrp="1"/>
          </p:cNvSpPr>
          <p:nvPr>
            <p:ph idx="1"/>
          </p:nvPr>
        </p:nvSpPr>
        <p:spPr>
          <a:xfrm>
            <a:off x="457200" y="692696"/>
            <a:ext cx="735516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1-5. </a:t>
            </a:r>
            <a:r>
              <a:rPr lang="en-US" altLang="ko-KR" sz="2400" dirty="0" err="1" smtClean="0"/>
              <a:t>EasyBolus</a:t>
            </a:r>
            <a:r>
              <a:rPr lang="en-US" altLang="ko-KR" sz="2400" dirty="0" smtClean="0"/>
              <a:t> (</a:t>
            </a:r>
            <a:r>
              <a:rPr lang="ru-RU" altLang="ko-KR" sz="2400" dirty="0" smtClean="0"/>
              <a:t>Форма и структура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그림 16" descr="제목 없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988" y="1772816"/>
            <a:ext cx="7572428" cy="35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080120"/>
          </a:xfrm>
        </p:spPr>
        <p:txBody>
          <a:bodyPr>
            <a:noAutofit/>
          </a:bodyPr>
          <a:lstStyle/>
          <a:p>
            <a:pPr lvl="1"/>
            <a:r>
              <a:rPr lang="ru-RU" altLang="ko-KR" sz="2400" dirty="0" smtClean="0"/>
              <a:t>Болюсы большого объема</a:t>
            </a:r>
            <a:r>
              <a:rPr lang="en-US" altLang="ko-KR" sz="2400" dirty="0" smtClean="0"/>
              <a:t>:</a:t>
            </a:r>
            <a:r>
              <a:rPr lang="en-US" altLang="ko-KR" sz="2400" dirty="0" smtClean="0">
                <a:solidFill>
                  <a:srgbClr val="00B0F0"/>
                </a:solidFill>
              </a:rPr>
              <a:t>2, 3, 4 </a:t>
            </a:r>
            <a:r>
              <a:rPr lang="ru-RU" altLang="ko-KR" sz="2400" dirty="0" smtClean="0">
                <a:solidFill>
                  <a:srgbClr val="00B0F0"/>
                </a:solidFill>
              </a:rPr>
              <a:t>и</a:t>
            </a:r>
            <a:r>
              <a:rPr lang="en-US" altLang="ko-KR" sz="2400" dirty="0" smtClean="0">
                <a:solidFill>
                  <a:srgbClr val="00B0F0"/>
                </a:solidFill>
              </a:rPr>
              <a:t> 5</a:t>
            </a:r>
            <a:r>
              <a:rPr lang="ru-RU" altLang="ko-KR" sz="2400" dirty="0" smtClean="0">
                <a:solidFill>
                  <a:srgbClr val="00B0F0"/>
                </a:solidFill>
              </a:rPr>
              <a:t> мл</a:t>
            </a:r>
            <a:r>
              <a:rPr lang="en-US" altLang="ko-KR" sz="2400" dirty="0" smtClean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ru-RU" altLang="ko-KR" sz="2400" dirty="0" smtClean="0"/>
              <a:t>Легкость дозировки и заливки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</a:t>
            </a:r>
          </a:p>
          <a:p>
            <a:pPr>
              <a:buNone/>
            </a:pPr>
            <a:r>
              <a:rPr lang="en-US" altLang="ko-KR" sz="2400" dirty="0" smtClean="0"/>
              <a:t>  </a:t>
            </a:r>
            <a:endParaRPr lang="ko-KR" altLang="en-US" sz="2400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92498" y="1865688"/>
            <a:ext cx="8643998" cy="451564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введения препаратов через</a:t>
            </a:r>
            <a:r>
              <a:rPr kumimoji="0" lang="ru-RU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катетеры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Эпидуральные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катетеры</a:t>
            </a:r>
            <a:r>
              <a:rPr kumimoji="0" lang="ru-RU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оказывают сопротивление потоку жидкости, поэтому, при </a:t>
            </a:r>
            <a:r>
              <a:rPr kumimoji="0" lang="ru-RU" altLang="ko-K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болюсном</a:t>
            </a:r>
            <a:r>
              <a:rPr kumimoji="0" lang="ru-RU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дозировании, необходимо оставлять </a:t>
            </a:r>
            <a:r>
              <a:rPr lang="ru-RU" altLang="ko-KR" sz="2400" dirty="0" err="1" smtClean="0"/>
              <a:t>болюсную</a:t>
            </a:r>
            <a:r>
              <a:rPr lang="ru-RU" altLang="ko-KR" sz="2400" dirty="0" smtClean="0"/>
              <a:t> кнопку нажатой до значения высокого давления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</a:t>
            </a:r>
            <a:r>
              <a:rPr lang="ru-RU" altLang="ko-KR" sz="2400" dirty="0" smtClean="0"/>
              <a:t> фунт/кв. дюйм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длительное время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(1-2</a:t>
            </a:r>
            <a:r>
              <a:rPr kumimoji="0" lang="ru-RU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мин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./ 2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Необходимо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(1) 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Облегчить напор, нажав кнопку болюса на 2-5 мл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altLang="ko-KR" sz="2400" dirty="0" smtClean="0"/>
              <a:t> 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Защитить </a:t>
            </a:r>
            <a:r>
              <a:rPr kumimoji="0" lang="ru-RU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болюсную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сумку от избыточного нажима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129400"/>
            <a:ext cx="8229600" cy="3027792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00B0F0"/>
                </a:solidFill>
              </a:rPr>
              <a:t>1. </a:t>
            </a:r>
            <a:r>
              <a:rPr lang="ru-RU" altLang="ko-KR" sz="2800" dirty="0" smtClean="0">
                <a:solidFill>
                  <a:srgbClr val="00B0F0"/>
                </a:solidFill>
              </a:rPr>
              <a:t>Типы</a:t>
            </a:r>
            <a:endParaRPr lang="en-US" altLang="ko-KR" sz="2800" dirty="0" smtClean="0">
              <a:solidFill>
                <a:srgbClr val="00B0F0"/>
              </a:solidFill>
            </a:endParaRPr>
          </a:p>
          <a:p>
            <a:r>
              <a:rPr lang="en-US" altLang="ko-KR" sz="2800" dirty="0" smtClean="0">
                <a:solidFill>
                  <a:srgbClr val="00B0F0"/>
                </a:solidFill>
              </a:rPr>
              <a:t>2. </a:t>
            </a:r>
            <a:r>
              <a:rPr lang="ru-RU" altLang="ko-KR" sz="2800" dirty="0" smtClean="0">
                <a:solidFill>
                  <a:srgbClr val="00B0F0"/>
                </a:solidFill>
              </a:rPr>
              <a:t>Удобство пользования</a:t>
            </a:r>
            <a:endParaRPr lang="en-US" altLang="ko-KR" sz="2800" dirty="0" smtClean="0">
              <a:solidFill>
                <a:srgbClr val="00B0F0"/>
              </a:solidFill>
            </a:endParaRPr>
          </a:p>
          <a:p>
            <a:r>
              <a:rPr lang="en-US" altLang="ko-KR" sz="2800" dirty="0" smtClean="0">
                <a:solidFill>
                  <a:srgbClr val="00B0F0"/>
                </a:solidFill>
              </a:rPr>
              <a:t>3. </a:t>
            </a:r>
            <a:r>
              <a:rPr lang="ru-RU" altLang="ko-KR" sz="2800" dirty="0" smtClean="0">
                <a:solidFill>
                  <a:srgbClr val="00B0F0"/>
                </a:solidFill>
              </a:rPr>
              <a:t>Безопасность</a:t>
            </a:r>
            <a:endParaRPr lang="en-US" altLang="ko-KR" sz="2800" dirty="0" smtClean="0">
              <a:solidFill>
                <a:srgbClr val="00B0F0"/>
              </a:solidFill>
            </a:endParaRPr>
          </a:p>
          <a:p>
            <a:r>
              <a:rPr lang="en-US" altLang="ko-KR" sz="2800" dirty="0" smtClean="0">
                <a:solidFill>
                  <a:srgbClr val="00B0F0"/>
                </a:solidFill>
              </a:rPr>
              <a:t>4. </a:t>
            </a:r>
            <a:r>
              <a:rPr lang="ru-RU" altLang="ko-KR" sz="2800" dirty="0" smtClean="0">
                <a:solidFill>
                  <a:srgbClr val="00B0F0"/>
                </a:solidFill>
              </a:rPr>
              <a:t>Стабильность препарата</a:t>
            </a:r>
            <a:endParaRPr lang="en-US" altLang="ko-KR" sz="2800" dirty="0" smtClean="0">
              <a:solidFill>
                <a:srgbClr val="00B0F0"/>
              </a:solidFill>
            </a:endParaRPr>
          </a:p>
          <a:p>
            <a:r>
              <a:rPr lang="en-US" altLang="ko-KR" sz="2800" dirty="0" smtClean="0">
                <a:solidFill>
                  <a:srgbClr val="00B0F0"/>
                </a:solidFill>
              </a:rPr>
              <a:t>5. </a:t>
            </a:r>
            <a:r>
              <a:rPr lang="ru-RU" altLang="ko-KR" sz="2800" dirty="0" smtClean="0">
                <a:solidFill>
                  <a:srgbClr val="00B0F0"/>
                </a:solidFill>
              </a:rPr>
              <a:t>Контроль качества</a:t>
            </a:r>
            <a:endParaRPr lang="en-US" altLang="ko-KR" sz="2800" dirty="0" smtClean="0">
              <a:solidFill>
                <a:srgbClr val="00B0F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45232" y="773832"/>
            <a:ext cx="4474840" cy="1143000"/>
          </a:xfrm>
        </p:spPr>
        <p:txBody>
          <a:bodyPr/>
          <a:lstStyle/>
          <a:p>
            <a:r>
              <a:rPr lang="ru-RU" altLang="ko-KR" dirty="0" smtClean="0"/>
              <a:t>Указатель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57158" y="908720"/>
            <a:ext cx="8429684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800" dirty="0" smtClean="0"/>
          </a:p>
          <a:p>
            <a:r>
              <a:rPr lang="ru-RU" altLang="ko-KR" sz="2800" dirty="0" smtClean="0"/>
              <a:t>Доработка</a:t>
            </a:r>
            <a:r>
              <a:rPr lang="en-US" altLang="ko-KR" sz="2800" dirty="0" smtClean="0"/>
              <a:t>: </a:t>
            </a:r>
          </a:p>
          <a:p>
            <a:pPr>
              <a:buNone/>
            </a:pPr>
            <a:r>
              <a:rPr lang="en-US" altLang="ko-KR" sz="2800" dirty="0" smtClean="0"/>
              <a:t>  </a:t>
            </a:r>
            <a:r>
              <a:rPr lang="ru-RU" altLang="ko-KR" sz="2800" dirty="0" smtClean="0"/>
              <a:t>Добавьте второй эластичный </a:t>
            </a:r>
            <a:r>
              <a:rPr lang="ru-RU" altLang="ko-KR" sz="2800" dirty="0" err="1" smtClean="0"/>
              <a:t>болюсный</a:t>
            </a:r>
            <a:r>
              <a:rPr lang="ru-RU" altLang="ko-KR" sz="2800" dirty="0" smtClean="0"/>
              <a:t> резервуар рядом с </a:t>
            </a:r>
            <a:r>
              <a:rPr lang="ru-RU" altLang="ko-KR" sz="2800" dirty="0" err="1" smtClean="0"/>
              <a:t>болюсной</a:t>
            </a:r>
            <a:r>
              <a:rPr lang="ru-RU" altLang="ko-KR" sz="2800" dirty="0" smtClean="0"/>
              <a:t> сумкой в модуле</a:t>
            </a:r>
            <a:r>
              <a:rPr lang="en-US" altLang="ko-KR" sz="2800" dirty="0" smtClean="0"/>
              <a:t>. </a:t>
            </a:r>
          </a:p>
          <a:p>
            <a:pPr>
              <a:buNone/>
            </a:pPr>
            <a:r>
              <a:rPr lang="en-US" altLang="ko-KR" sz="2800" dirty="0" smtClean="0"/>
              <a:t>  </a:t>
            </a:r>
          </a:p>
          <a:p>
            <a:pPr>
              <a:buNone/>
            </a:pPr>
            <a:r>
              <a:rPr lang="en-US" altLang="ko-KR" sz="2800" dirty="0" smtClean="0"/>
              <a:t>  </a:t>
            </a:r>
            <a:r>
              <a:rPr lang="ru-RU" altLang="ko-KR" sz="2800" dirty="0" smtClean="0"/>
              <a:t>При нажатии кнопки болюса, препарат в </a:t>
            </a:r>
            <a:r>
              <a:rPr lang="ru-RU" altLang="ko-KR" sz="2800" dirty="0" err="1" smtClean="0"/>
              <a:t>болюсной</a:t>
            </a:r>
            <a:r>
              <a:rPr lang="ru-RU" altLang="ko-KR" sz="2800" dirty="0" smtClean="0"/>
              <a:t> сумке легко перемещается во второй резервуар, который за секунды вводит препарат</a:t>
            </a:r>
            <a:r>
              <a:rPr lang="en-US" altLang="ko-KR" sz="2800" dirty="0" smtClean="0"/>
              <a:t>.</a:t>
            </a:r>
            <a:endParaRPr lang="en-US" altLang="ko-K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63304" y="1305050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619672" y="4653136"/>
            <a:ext cx="1656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400" dirty="0">
                <a:latin typeface="Lucida Sans Unicode" pitchFamily="34" charset="0"/>
                <a:ea typeface="맑은 고딕" pitchFamily="50" charset="-127"/>
              </a:rPr>
              <a:t> </a:t>
            </a:r>
            <a:r>
              <a:rPr kumimoji="0" lang="ru-RU" altLang="ko-KR" sz="1400" dirty="0" smtClean="0">
                <a:latin typeface="Lucida Sans Unicode" pitchFamily="34" charset="0"/>
                <a:ea typeface="맑은 고딕" pitchFamily="50" charset="-127"/>
              </a:rPr>
              <a:t>Кнопка-штуцер</a:t>
            </a:r>
            <a:endParaRPr kumimoji="0" lang="en-US" altLang="ko-KR" sz="1400" dirty="0" smtClean="0">
              <a:latin typeface="Lucida Sans Unicode" pitchFamily="34" charset="0"/>
              <a:ea typeface="맑은 고딕" pitchFamily="50" charset="-127"/>
            </a:endParaRPr>
          </a:p>
          <a:p>
            <a:pPr algn="ctr"/>
            <a:r>
              <a:rPr lang="en-US" altLang="ko-KR" sz="1400" dirty="0" smtClean="0">
                <a:latin typeface="Lucida Sans Unicode" pitchFamily="34" charset="0"/>
                <a:ea typeface="맑은 고딕" pitchFamily="50" charset="-127"/>
              </a:rPr>
              <a:t>(</a:t>
            </a:r>
            <a:r>
              <a:rPr lang="ru-RU" altLang="ko-KR" sz="1400" dirty="0" smtClean="0">
                <a:latin typeface="Lucida Sans Unicode" pitchFamily="34" charset="0"/>
                <a:ea typeface="맑은 고딕" pitchFamily="50" charset="-127"/>
              </a:rPr>
              <a:t>Красный держатель</a:t>
            </a:r>
            <a:r>
              <a:rPr lang="en-US" altLang="ko-KR" sz="1400" dirty="0" smtClean="0">
                <a:latin typeface="Lucida Sans Unicode" pitchFamily="34" charset="0"/>
                <a:ea typeface="맑은 고딕" pitchFamily="50" charset="-127"/>
              </a:rPr>
              <a:t>)</a:t>
            </a:r>
            <a:endParaRPr kumimoji="0" lang="en-US" altLang="ko-KR" sz="1400" dirty="0">
              <a:latin typeface="Lucida Sans Unicode" pitchFamily="34" charset="0"/>
              <a:ea typeface="맑은 고딕" pitchFamily="50" charset="-127"/>
            </a:endParaRPr>
          </a:p>
          <a:p>
            <a:pPr algn="ctr"/>
            <a:endParaRPr kumimoji="0" lang="ko-KR" altLang="en-US" sz="1400" dirty="0"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572000" y="4725144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dirty="0" smtClean="0">
                <a:latin typeface="Lucida Sans Unicode" pitchFamily="34" charset="0"/>
                <a:ea typeface="맑은 고딕" pitchFamily="50" charset="-127"/>
              </a:rPr>
              <a:t> </a:t>
            </a:r>
            <a:r>
              <a:rPr kumimoji="0" lang="ru-RU" altLang="ko-KR" dirty="0" smtClean="0">
                <a:latin typeface="Lucida Sans Unicode" pitchFamily="34" charset="0"/>
                <a:ea typeface="맑은 고딕" pitchFamily="50" charset="-127"/>
              </a:rPr>
              <a:t>Без кнопки-штуцера </a:t>
            </a:r>
            <a:r>
              <a:rPr kumimoji="0" lang="en-US" altLang="ko-KR" dirty="0" smtClean="0">
                <a:latin typeface="Lucida Sans Unicode" pitchFamily="34" charset="0"/>
                <a:ea typeface="맑은 고딕" pitchFamily="50" charset="-127"/>
              </a:rPr>
              <a:t>(</a:t>
            </a:r>
            <a:r>
              <a:rPr kumimoji="0" lang="ru-RU" altLang="ko-KR" dirty="0" smtClean="0">
                <a:latin typeface="Lucida Sans Unicode" pitchFamily="34" charset="0"/>
                <a:ea typeface="맑은 고딕" pitchFamily="50" charset="-127"/>
              </a:rPr>
              <a:t>красного держателя</a:t>
            </a:r>
            <a:r>
              <a:rPr kumimoji="0" lang="en-US" altLang="ko-KR" dirty="0" smtClean="0">
                <a:latin typeface="Lucida Sans Unicode" pitchFamily="34" charset="0"/>
                <a:ea typeface="맑은 고딕" pitchFamily="50" charset="-127"/>
              </a:rPr>
              <a:t>)</a:t>
            </a:r>
            <a:endParaRPr kumimoji="0" lang="ko-KR" altLang="en-US" dirty="0">
              <a:latin typeface="Lucida Sans Unicode" pitchFamily="34" charset="0"/>
              <a:ea typeface="맑은 고딕" pitchFamily="50" charset="-127"/>
            </a:endParaRP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94403"/>
            <a:ext cx="3571900" cy="341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/>
          <p:nvPr/>
        </p:nvCxnSpPr>
        <p:spPr>
          <a:xfrm rot="5400000" flipH="1" flipV="1">
            <a:off x="1678952" y="3873776"/>
            <a:ext cx="1428760" cy="10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내용 개체 틀 12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214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ko-K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36712"/>
            <a:ext cx="3857652" cy="378621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36712"/>
            <a:ext cx="3857652" cy="378621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214282" y="4797152"/>
            <a:ext cx="392909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500" dirty="0" smtClean="0">
                <a:latin typeface="Lucida Sans Unicode" pitchFamily="34" charset="0"/>
                <a:ea typeface="맑은 고딕" pitchFamily="50" charset="-127"/>
              </a:rPr>
              <a:t>Ручка закрывания соединительной трубки</a:t>
            </a:r>
            <a:r>
              <a:rPr kumimoji="0" lang="en-US" altLang="ko-KR" sz="1500" dirty="0" smtClean="0">
                <a:latin typeface="Lucida Sans Unicode" pitchFamily="34" charset="0"/>
                <a:ea typeface="맑은 고딕" pitchFamily="50" charset="-127"/>
              </a:rPr>
              <a:t>, </a:t>
            </a:r>
            <a:r>
              <a:rPr lang="ru-RU" altLang="ko-KR" sz="1500" dirty="0" err="1" smtClean="0">
                <a:latin typeface="Lucida Sans Unicode" pitchFamily="34" charset="0"/>
                <a:ea typeface="맑은 고딕" pitchFamily="50" charset="-127"/>
              </a:rPr>
              <a:t>болюсная</a:t>
            </a:r>
            <a:r>
              <a:rPr lang="ru-RU" altLang="ko-KR" sz="1500" dirty="0" smtClean="0">
                <a:latin typeface="Lucida Sans Unicode" pitchFamily="34" charset="0"/>
                <a:ea typeface="맑은 고딕" pitchFamily="50" charset="-127"/>
              </a:rPr>
              <a:t> сумка под кнопкой заполнена</a:t>
            </a:r>
            <a:r>
              <a:rPr kumimoji="0" lang="en-US" altLang="ko-KR" sz="1500" dirty="0" smtClean="0">
                <a:latin typeface="Lucida Sans Unicode" pitchFamily="34" charset="0"/>
                <a:ea typeface="맑은 고딕" pitchFamily="50" charset="-127"/>
              </a:rPr>
              <a:t>.</a:t>
            </a:r>
            <a:endParaRPr kumimoji="0" lang="ko-KR" altLang="en-US" sz="1500" dirty="0"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4286248" y="4797152"/>
            <a:ext cx="485775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500" dirty="0" smtClean="0">
                <a:latin typeface="Lucida Sans Unicode" pitchFamily="34" charset="0"/>
                <a:ea typeface="맑은 고딕" pitchFamily="50" charset="-127"/>
              </a:rPr>
              <a:t>При нажатии на </a:t>
            </a:r>
            <a:r>
              <a:rPr kumimoji="0" lang="ru-RU" altLang="ko-KR" sz="1500" dirty="0" err="1" smtClean="0">
                <a:latin typeface="Lucida Sans Unicode" pitchFamily="34" charset="0"/>
                <a:ea typeface="맑은 고딕" pitchFamily="50" charset="-127"/>
              </a:rPr>
              <a:t>болюсную</a:t>
            </a:r>
            <a:r>
              <a:rPr kumimoji="0" lang="ru-RU" altLang="ko-KR" sz="1500" dirty="0" smtClean="0">
                <a:latin typeface="Lucida Sans Unicode" pitchFamily="34" charset="0"/>
                <a:ea typeface="맑은 고딕" pitchFamily="50" charset="-127"/>
              </a:rPr>
              <a:t> кнопку</a:t>
            </a:r>
            <a:r>
              <a:rPr kumimoji="0" lang="en-US" altLang="ko-KR" sz="1500" dirty="0" smtClean="0">
                <a:latin typeface="Lucida Sans Unicode" pitchFamily="34" charset="0"/>
                <a:ea typeface="맑은 고딕" pitchFamily="50" charset="-127"/>
              </a:rPr>
              <a:t>, </a:t>
            </a:r>
            <a:r>
              <a:rPr kumimoji="0" lang="ru-RU" altLang="ko-KR" sz="1500" dirty="0" smtClean="0">
                <a:latin typeface="Lucida Sans Unicode" pitchFamily="34" charset="0"/>
                <a:ea typeface="맑은 고딕" pitchFamily="50" charset="-127"/>
              </a:rPr>
              <a:t>ручка ослабляется, чтобы открыть соединительную трубку. В то же время, происходит нажатие на </a:t>
            </a:r>
            <a:r>
              <a:rPr kumimoji="0" lang="ru-RU" altLang="ko-KR" sz="1500" dirty="0" err="1" smtClean="0">
                <a:latin typeface="Lucida Sans Unicode" pitchFamily="34" charset="0"/>
                <a:ea typeface="맑은 고딕" pitchFamily="50" charset="-127"/>
              </a:rPr>
              <a:t>болюсную</a:t>
            </a:r>
            <a:r>
              <a:rPr kumimoji="0" lang="ru-RU" altLang="ko-KR" sz="1500" dirty="0" smtClean="0">
                <a:latin typeface="Lucida Sans Unicode" pitchFamily="34" charset="0"/>
                <a:ea typeface="맑은 고딕" pitchFamily="50" charset="-127"/>
              </a:rPr>
              <a:t> сумку и препарат перемещается во второй резервуар</a:t>
            </a:r>
            <a:r>
              <a:rPr kumimoji="0" lang="en-US" altLang="ko-KR" sz="1500" dirty="0" smtClean="0">
                <a:latin typeface="Lucida Sans Unicode" pitchFamily="34" charset="0"/>
                <a:ea typeface="맑은 고딕" pitchFamily="50" charset="-127"/>
              </a:rPr>
              <a:t>.</a:t>
            </a:r>
            <a:endParaRPr kumimoji="0" lang="ko-KR" altLang="en-US" sz="1500" dirty="0">
              <a:latin typeface="Lucida Sans Unicode" pitchFamily="34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876424"/>
          </a:xfrm>
        </p:spPr>
        <p:txBody>
          <a:bodyPr>
            <a:normAutofit lnSpcReduction="10000"/>
          </a:bodyPr>
          <a:lstStyle/>
          <a:p>
            <a:r>
              <a:rPr lang="ru-RU" altLang="ko-KR" dirty="0" smtClean="0"/>
              <a:t>Скорость потока</a:t>
            </a:r>
            <a:endParaRPr lang="en-US" altLang="ko-KR" dirty="0" smtClean="0"/>
          </a:p>
          <a:p>
            <a:pPr lvl="1"/>
            <a:r>
              <a:rPr lang="ru-RU" altLang="ko-KR" dirty="0" smtClean="0"/>
              <a:t>Базальная</a:t>
            </a:r>
            <a:r>
              <a:rPr lang="en-US" altLang="ko-KR" dirty="0" smtClean="0"/>
              <a:t>: 2 ~ 10.0</a:t>
            </a:r>
            <a:r>
              <a:rPr lang="ru-RU" altLang="ko-KR" dirty="0" smtClean="0"/>
              <a:t> мл</a:t>
            </a:r>
            <a:r>
              <a:rPr lang="en-US" altLang="ko-KR" dirty="0" smtClean="0"/>
              <a:t>/</a:t>
            </a:r>
            <a:r>
              <a:rPr lang="ru-RU" altLang="ko-KR" dirty="0" smtClean="0"/>
              <a:t>ч</a:t>
            </a:r>
            <a:endParaRPr lang="en-US" altLang="ko-KR" dirty="0" smtClean="0"/>
          </a:p>
          <a:p>
            <a:pPr lvl="1"/>
            <a:r>
              <a:rPr lang="ru-RU" altLang="ko-KR" dirty="0" smtClean="0"/>
              <a:t>Объем болюса</a:t>
            </a:r>
            <a:r>
              <a:rPr lang="en-US" altLang="ko-KR" dirty="0" smtClean="0"/>
              <a:t>: 2.0/  3.0/  4.0/ 5.0</a:t>
            </a:r>
            <a:r>
              <a:rPr lang="ru-RU" altLang="ko-KR" dirty="0" smtClean="0"/>
              <a:t> мл</a:t>
            </a:r>
            <a:endParaRPr lang="en-US" altLang="ko-KR" dirty="0" smtClean="0"/>
          </a:p>
          <a:p>
            <a:pPr lvl="1"/>
            <a:r>
              <a:rPr lang="ru-RU" altLang="ko-KR" dirty="0" smtClean="0"/>
              <a:t>Время блокировки</a:t>
            </a:r>
            <a:r>
              <a:rPr lang="en-US" altLang="ko-KR" dirty="0" smtClean="0"/>
              <a:t>: 10/ 15/ 30/ 60</a:t>
            </a:r>
            <a:r>
              <a:rPr lang="ru-RU" altLang="ko-KR" dirty="0" smtClean="0"/>
              <a:t> мин.</a:t>
            </a:r>
            <a:r>
              <a:rPr lang="en-US" altLang="ko-KR" dirty="0" smtClean="0"/>
              <a:t> (</a:t>
            </a:r>
            <a:r>
              <a:rPr lang="ru-RU" altLang="ko-KR" dirty="0" smtClean="0"/>
              <a:t>варьируется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85786" y="2708920"/>
          <a:ext cx="7143800" cy="316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85950"/>
                <a:gridCol w="1785950"/>
                <a:gridCol w="1785950"/>
              </a:tblGrid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dirty="0" smtClean="0"/>
                        <a:t>Код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600" dirty="0" smtClean="0"/>
                        <a:t>Объем</a:t>
                      </a:r>
                      <a:r>
                        <a:rPr lang="ru-RU" altLang="ko-KR" sz="1600" baseline="0" dirty="0" smtClean="0"/>
                        <a:t> болюса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dirty="0" smtClean="0"/>
                        <a:t>Ссылка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dirty="0" smtClean="0"/>
                        <a:t>Примечание</a:t>
                      </a:r>
                      <a:endParaRPr lang="ko-KR" altLang="en-US" dirty="0"/>
                    </a:p>
                  </a:txBody>
                  <a:tcPr/>
                </a:tc>
              </a:tr>
              <a:tr h="325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P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0.5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Pentagon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2009</a:t>
                      </a:r>
                      <a:endParaRPr lang="ko-KR" altLang="en-US" sz="1200" baseline="0" dirty="0"/>
                    </a:p>
                  </a:txBody>
                  <a:tcPr/>
                </a:tc>
              </a:tr>
              <a:tr h="325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M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1.0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Mono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2009</a:t>
                      </a:r>
                      <a:endParaRPr lang="ko-KR" altLang="en-US" sz="1200" baseline="0" dirty="0"/>
                    </a:p>
                  </a:txBody>
                  <a:tcPr/>
                </a:tc>
              </a:tr>
              <a:tr h="325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T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2.0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Twin</a:t>
                      </a:r>
                      <a:endParaRPr lang="ko-KR" alt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2009</a:t>
                      </a:r>
                      <a:endParaRPr lang="ko-KR" altLang="en-US" sz="1200" baseline="0" dirty="0"/>
                    </a:p>
                  </a:txBody>
                  <a:tcPr/>
                </a:tc>
              </a:tr>
              <a:tr h="399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2010</a:t>
                      </a:r>
                      <a:endParaRPr lang="ko-KR" altLang="en-US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2010</a:t>
                      </a:r>
                      <a:endParaRPr lang="ko-KR" altLang="en-US" dirty="0"/>
                    </a:p>
                  </a:txBody>
                  <a:tcPr/>
                </a:tc>
              </a:tr>
              <a:tr h="4438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2010</a:t>
                      </a:r>
                      <a:endParaRPr lang="ko-KR" altLang="en-US" dirty="0"/>
                    </a:p>
                  </a:txBody>
                  <a:tcPr/>
                </a:tc>
              </a:tr>
              <a:tr h="4438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3"/>
          <p:cNvSpPr>
            <a:spLocks noGrp="1"/>
          </p:cNvSpPr>
          <p:nvPr>
            <p:ph idx="1"/>
          </p:nvPr>
        </p:nvSpPr>
        <p:spPr>
          <a:xfrm>
            <a:off x="457200" y="692696"/>
            <a:ext cx="735516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1-6. Omnibus (</a:t>
            </a:r>
            <a:r>
              <a:rPr lang="ru-RU" altLang="ko-KR" sz="2400" dirty="0" smtClean="0"/>
              <a:t>Форма и структура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제목 없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90650"/>
            <a:ext cx="7848872" cy="4610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556792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Порт наполнения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05264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Модуль контроля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179512" y="1412776"/>
            <a:ext cx="8472518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    </a:t>
            </a:r>
            <a:r>
              <a:rPr lang="en-US" altLang="ko-KR" sz="2400" dirty="0" smtClean="0">
                <a:solidFill>
                  <a:srgbClr val="7030A0"/>
                </a:solidFill>
              </a:rPr>
              <a:t>* </a:t>
            </a:r>
            <a:r>
              <a:rPr lang="ru-RU" altLang="ko-KR" sz="2400" dirty="0" smtClean="0">
                <a:solidFill>
                  <a:srgbClr val="7030A0"/>
                </a:solidFill>
              </a:rPr>
              <a:t>Комбинация устройств </a:t>
            </a:r>
            <a:r>
              <a:rPr lang="en-US" altLang="ko-KR" sz="2400" dirty="0" err="1" smtClean="0">
                <a:solidFill>
                  <a:srgbClr val="7030A0"/>
                </a:solidFill>
              </a:rPr>
              <a:t>Accufuser</a:t>
            </a:r>
            <a:r>
              <a:rPr lang="en-US" altLang="ko-KR" sz="2400" dirty="0" smtClean="0">
                <a:solidFill>
                  <a:srgbClr val="7030A0"/>
                </a:solidFill>
              </a:rPr>
              <a:t> </a:t>
            </a:r>
            <a:r>
              <a:rPr lang="en-US" altLang="ko-KR" sz="2400" dirty="0" err="1" smtClean="0">
                <a:solidFill>
                  <a:srgbClr val="7030A0"/>
                </a:solidFill>
              </a:rPr>
              <a:t>EasyBolus</a:t>
            </a:r>
            <a:r>
              <a:rPr lang="en-US" altLang="ko-KR" sz="2400" dirty="0" smtClean="0">
                <a:solidFill>
                  <a:srgbClr val="7030A0"/>
                </a:solidFill>
              </a:rPr>
              <a:t> </a:t>
            </a:r>
            <a:r>
              <a:rPr lang="ru-RU" altLang="ko-KR" sz="2400" dirty="0" smtClean="0">
                <a:solidFill>
                  <a:srgbClr val="7030A0"/>
                </a:solidFill>
              </a:rPr>
              <a:t>и</a:t>
            </a:r>
            <a:r>
              <a:rPr lang="en-US" altLang="ko-KR" sz="2400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7030A0"/>
                </a:solidFill>
              </a:rPr>
              <a:t>      </a:t>
            </a:r>
            <a:r>
              <a:rPr lang="en-US" altLang="ko-KR" sz="2400" dirty="0" err="1" smtClean="0">
                <a:solidFill>
                  <a:srgbClr val="7030A0"/>
                </a:solidFill>
              </a:rPr>
              <a:t>Accufuser</a:t>
            </a:r>
            <a:r>
              <a:rPr lang="en-US" altLang="ko-KR" sz="2400" dirty="0" smtClean="0">
                <a:solidFill>
                  <a:srgbClr val="7030A0"/>
                </a:solidFill>
              </a:rPr>
              <a:t> SELECTUS</a:t>
            </a:r>
          </a:p>
          <a:p>
            <a:pPr>
              <a:buNone/>
            </a:pPr>
            <a:endParaRPr lang="en-US" altLang="ko-KR" sz="2400" dirty="0" smtClean="0">
              <a:solidFill>
                <a:srgbClr val="7030A0"/>
              </a:solidFill>
            </a:endParaRPr>
          </a:p>
          <a:p>
            <a:pPr lvl="1">
              <a:buNone/>
            </a:pPr>
            <a:r>
              <a:rPr lang="en-US" altLang="ko-KR" sz="2400" dirty="0" smtClean="0">
                <a:solidFill>
                  <a:srgbClr val="7030A0"/>
                </a:solidFill>
              </a:rPr>
              <a:t>	* 3 </a:t>
            </a:r>
            <a:r>
              <a:rPr lang="ru-RU" altLang="ko-KR" sz="2400" dirty="0" smtClean="0">
                <a:solidFill>
                  <a:srgbClr val="7030A0"/>
                </a:solidFill>
              </a:rPr>
              <a:t>изменяемых базовых скорости</a:t>
            </a:r>
            <a:endParaRPr lang="en-US" altLang="ko-KR" sz="2400" dirty="0" smtClean="0">
              <a:solidFill>
                <a:srgbClr val="7030A0"/>
              </a:solidFill>
            </a:endParaRPr>
          </a:p>
          <a:p>
            <a:pPr lvl="1">
              <a:buFont typeface="Arial" charset="0"/>
              <a:buChar char="•"/>
            </a:pPr>
            <a:endParaRPr lang="en-US" altLang="ko-KR" sz="2400" dirty="0" smtClean="0">
              <a:solidFill>
                <a:srgbClr val="7030A0"/>
              </a:solidFill>
            </a:endParaRPr>
          </a:p>
          <a:p>
            <a:pPr lvl="1">
              <a:buNone/>
            </a:pPr>
            <a:r>
              <a:rPr lang="en-US" altLang="ko-KR" sz="2400" dirty="0" smtClean="0">
                <a:solidFill>
                  <a:srgbClr val="7030A0"/>
                </a:solidFill>
              </a:rPr>
              <a:t>	* </a:t>
            </a:r>
            <a:r>
              <a:rPr lang="ru-RU" altLang="ko-KR" sz="2400" dirty="0" smtClean="0">
                <a:solidFill>
                  <a:srgbClr val="7030A0"/>
                </a:solidFill>
              </a:rPr>
              <a:t>Болюс большого объема </a:t>
            </a:r>
            <a:r>
              <a:rPr lang="en-US" altLang="ko-KR" sz="2400" dirty="0" smtClean="0">
                <a:solidFill>
                  <a:srgbClr val="7030A0"/>
                </a:solidFill>
              </a:rPr>
              <a:t>(2 ~ 5</a:t>
            </a:r>
            <a:r>
              <a:rPr lang="ru-RU" altLang="ko-KR" sz="2400" dirty="0" smtClean="0">
                <a:solidFill>
                  <a:srgbClr val="7030A0"/>
                </a:solidFill>
              </a:rPr>
              <a:t> мл</a:t>
            </a:r>
            <a:r>
              <a:rPr lang="en-US" altLang="ko-KR" sz="2400" dirty="0" smtClean="0">
                <a:solidFill>
                  <a:srgbClr val="7030A0"/>
                </a:solidFill>
              </a:rPr>
              <a:t>)</a:t>
            </a:r>
          </a:p>
          <a:p>
            <a:pPr lvl="1">
              <a:buFont typeface="Arial" charset="0"/>
              <a:buChar char="•"/>
            </a:pPr>
            <a:endParaRPr lang="en-US" altLang="ko-KR" sz="2400" dirty="0" smtClean="0">
              <a:solidFill>
                <a:srgbClr val="7030A0"/>
              </a:solidFill>
            </a:endParaRPr>
          </a:p>
          <a:p>
            <a:pPr lvl="1">
              <a:buNone/>
            </a:pPr>
            <a:r>
              <a:rPr lang="en-US" altLang="ko-KR" sz="2400" dirty="0" smtClean="0">
                <a:solidFill>
                  <a:srgbClr val="7030A0"/>
                </a:solidFill>
              </a:rPr>
              <a:t> 	* </a:t>
            </a:r>
            <a:r>
              <a:rPr lang="ru-RU" altLang="ko-KR" sz="2400" dirty="0" smtClean="0">
                <a:solidFill>
                  <a:srgbClr val="7030A0"/>
                </a:solidFill>
              </a:rPr>
              <a:t>Применимо к катетерам </a:t>
            </a:r>
            <a:r>
              <a:rPr lang="ru-RU" altLang="ko-KR" sz="2400" dirty="0" err="1" smtClean="0">
                <a:solidFill>
                  <a:srgbClr val="7030A0"/>
                </a:solidFill>
              </a:rPr>
              <a:t>эпидурального</a:t>
            </a:r>
            <a:r>
              <a:rPr lang="ru-RU" altLang="ko-KR" sz="2400" dirty="0" smtClean="0">
                <a:solidFill>
                  <a:srgbClr val="7030A0"/>
                </a:solidFill>
              </a:rPr>
              <a:t> </a:t>
            </a:r>
            <a:r>
              <a:rPr lang="en-US" altLang="ko-KR" sz="2400" dirty="0" smtClean="0">
                <a:solidFill>
                  <a:srgbClr val="7030A0"/>
                </a:solidFill>
              </a:rPr>
              <a:t>(</a:t>
            </a:r>
            <a:r>
              <a:rPr lang="ru-RU" altLang="ko-KR" sz="2400" dirty="0" smtClean="0">
                <a:solidFill>
                  <a:srgbClr val="7030A0"/>
                </a:solidFill>
              </a:rPr>
              <a:t>и другого</a:t>
            </a:r>
            <a:r>
              <a:rPr lang="en-US" altLang="ko-KR" sz="2400" dirty="0" smtClean="0">
                <a:solidFill>
                  <a:srgbClr val="7030A0"/>
                </a:solidFill>
              </a:rPr>
              <a:t>) </a:t>
            </a:r>
            <a:r>
              <a:rPr lang="ru-RU" altLang="ko-KR" sz="2400" dirty="0" smtClean="0">
                <a:solidFill>
                  <a:srgbClr val="7030A0"/>
                </a:solidFill>
              </a:rPr>
              <a:t>типа</a:t>
            </a:r>
            <a:endParaRPr lang="en-US" altLang="ko-KR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428596" y="836712"/>
            <a:ext cx="8229600" cy="571504"/>
          </a:xfrm>
        </p:spPr>
        <p:txBody>
          <a:bodyPr>
            <a:normAutofit fontScale="92500"/>
          </a:bodyPr>
          <a:lstStyle/>
          <a:p>
            <a:r>
              <a:rPr lang="ru-RU" altLang="ko-KR" dirty="0" smtClean="0"/>
              <a:t>Легкость заливки благодаря модулю контроля</a:t>
            </a:r>
            <a:endParaRPr lang="ko-KR" altLang="en-US" dirty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00808"/>
            <a:ext cx="3571900" cy="428628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6146" name="Picture 2" descr="\\CKD-넷북\SharedDocs\2010-Project 관리\101-3 EP-Multi\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28800"/>
            <a:ext cx="3429024" cy="439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804854"/>
          </a:xfrm>
        </p:spPr>
        <p:txBody>
          <a:bodyPr/>
          <a:lstStyle/>
          <a:p>
            <a:r>
              <a:rPr lang="ru-RU" altLang="ko-KR" dirty="0" smtClean="0"/>
              <a:t>Контроль скорости потока</a:t>
            </a:r>
            <a:r>
              <a:rPr lang="en-US" altLang="ko-KR" dirty="0" smtClean="0"/>
              <a:t>:  A, B &amp; C (A+B)</a:t>
            </a:r>
            <a:endParaRPr lang="ko-KR" altLang="en-US" dirty="0"/>
          </a:p>
        </p:txBody>
      </p:sp>
      <p:pic>
        <p:nvPicPr>
          <p:cNvPr id="28674" name="Picture 2" descr="D:\01-공장장\101-개발진행 Plan\ㅇㅇㅇㅇ\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360" y="2132856"/>
            <a:ext cx="2571768" cy="3034976"/>
          </a:xfrm>
          <a:prstGeom prst="rect">
            <a:avLst/>
          </a:prstGeom>
          <a:noFill/>
        </p:spPr>
      </p:pic>
      <p:pic>
        <p:nvPicPr>
          <p:cNvPr id="28675" name="Picture 3" descr="D:\01-공장장\101-개발진행 Plan\ㅇㅇㅇㅇ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074" y="2132856"/>
            <a:ext cx="2682374" cy="3014660"/>
          </a:xfrm>
          <a:prstGeom prst="rect">
            <a:avLst/>
          </a:prstGeom>
          <a:noFill/>
        </p:spPr>
      </p:pic>
      <p:pic>
        <p:nvPicPr>
          <p:cNvPr id="28676" name="Picture 4" descr="D:\01-공장장\101-개발진행 Plan\ㅇㅇㅇㅇ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32856"/>
            <a:ext cx="2571768" cy="304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500198"/>
          </a:xfrm>
        </p:spPr>
        <p:txBody>
          <a:bodyPr/>
          <a:lstStyle/>
          <a:p>
            <a:r>
              <a:rPr lang="ru-RU" altLang="ko-KR" dirty="0" smtClean="0"/>
              <a:t>Легкость при </a:t>
            </a:r>
            <a:r>
              <a:rPr lang="ru-RU" altLang="ko-KR" dirty="0" err="1" smtClean="0"/>
              <a:t>болюсном</a:t>
            </a:r>
            <a:r>
              <a:rPr lang="ru-RU" altLang="ko-KR" dirty="0" smtClean="0"/>
              <a:t> введении благодаря второму резервуару</a:t>
            </a:r>
            <a:endParaRPr lang="en-US" altLang="ko-KR" dirty="0" smtClean="0"/>
          </a:p>
          <a:p>
            <a:r>
              <a:rPr lang="ru-RU" altLang="ko-KR" dirty="0" smtClean="0"/>
              <a:t>Большие объемы болюса</a:t>
            </a: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727825" y="6408738"/>
            <a:ext cx="1919288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2010-02-07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4379913" y="6408738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WOO YOUNG MEDICAL CO., LTD.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A987CA3-223B-4364-A5CB-77BAEA482C12}" type="slidenum">
              <a:rPr lang="ko-KR" altLang="en-US" smtClean="0"/>
              <a:pPr>
                <a:defRPr/>
              </a:pPr>
              <a:t>28</a:t>
            </a:fld>
            <a:endParaRPr lang="ko-KR" alt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786082" cy="313860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708645" cy="30963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348880"/>
            <a:ext cx="2697820" cy="30963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3074660"/>
            <a:ext cx="3857652" cy="273060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altLang="ko-KR" sz="1400" dirty="0" smtClean="0"/>
              <a:t>Код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O: </a:t>
            </a:r>
            <a:r>
              <a:rPr lang="ru-RU" altLang="ko-KR" sz="1400" dirty="0" err="1" smtClean="0"/>
              <a:t>Идент</a:t>
            </a:r>
            <a:r>
              <a:rPr lang="ru-RU" altLang="ko-KR" sz="1400" dirty="0" smtClean="0"/>
              <a:t>. продукта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5: </a:t>
            </a:r>
            <a:r>
              <a:rPr lang="ru-RU" altLang="ko-KR" sz="1400" dirty="0" smtClean="0"/>
              <a:t>Объем болюса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02: </a:t>
            </a:r>
            <a:r>
              <a:rPr lang="ru-RU" altLang="ko-KR" sz="1400" dirty="0" smtClean="0"/>
              <a:t>Базальный поток Режим </a:t>
            </a:r>
            <a:r>
              <a:rPr lang="en-US" altLang="ko-KR" sz="1400" dirty="0" smtClean="0"/>
              <a:t>A</a:t>
            </a:r>
          </a:p>
          <a:p>
            <a:pPr lvl="1"/>
            <a:r>
              <a:rPr lang="en-US" altLang="ko-KR" sz="1400" dirty="0" smtClean="0"/>
              <a:t>03: </a:t>
            </a:r>
            <a:r>
              <a:rPr lang="ru-RU" altLang="ko-KR" sz="1400" dirty="0" smtClean="0"/>
              <a:t>Базальный поток Режим В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30: </a:t>
            </a:r>
            <a:r>
              <a:rPr lang="ru-RU" altLang="ko-KR" sz="1400" dirty="0" smtClean="0"/>
              <a:t>Время блокировки болюса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L: </a:t>
            </a:r>
            <a:r>
              <a:rPr lang="ru-RU" altLang="ko-KR" sz="1400" dirty="0" smtClean="0"/>
              <a:t>Объем резервуара</a:t>
            </a:r>
            <a:endParaRPr lang="en-US" altLang="ko-KR" sz="14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>
          <a:xfrm>
            <a:off x="6727825" y="6408738"/>
            <a:ext cx="1919288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2010-02-07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4379913" y="6408738"/>
            <a:ext cx="2351087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WOO YOUNG MEDICAL CO., LTD.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A987CA3-223B-4364-A5CB-77BAEA482C12}" type="slidenum">
              <a:rPr lang="ko-KR" altLang="en-US" smtClean="0"/>
              <a:pPr>
                <a:defRPr/>
              </a:pPr>
              <a:t>29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11560" y="1052736"/>
          <a:ext cx="7715306" cy="190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119196"/>
                <a:gridCol w="1119196"/>
                <a:gridCol w="1119196"/>
                <a:gridCol w="1148557"/>
                <a:gridCol w="1423211"/>
              </a:tblGrid>
              <a:tr h="60518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dirty="0" smtClean="0"/>
                        <a:t>Код</a:t>
                      </a:r>
                      <a:endParaRPr lang="ko-KR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ru-RU" altLang="ko-KR" dirty="0" smtClean="0"/>
                        <a:t>Базальное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ru-RU" altLang="ko-KR" dirty="0" err="1" smtClean="0"/>
                        <a:t>Болюсное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051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dirty="0" smtClean="0"/>
                        <a:t>Объем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dirty="0" smtClean="0"/>
                        <a:t>Время </a:t>
                      </a:r>
                      <a:r>
                        <a:rPr lang="ru-RU" altLang="ko-KR" dirty="0" err="1" smtClean="0"/>
                        <a:t>блокир</a:t>
                      </a:r>
                      <a:r>
                        <a:rPr lang="ru-RU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  <a:tr h="6618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O5020330L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r>
                        <a:rPr lang="ru-RU" altLang="ko-KR" dirty="0" smtClean="0"/>
                        <a:t>мл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ru-RU" altLang="ko-KR" dirty="0" smtClean="0"/>
                        <a:t>ч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ru-RU" altLang="ko-KR" dirty="0" smtClean="0"/>
                        <a:t>мл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ru-RU" altLang="ko-KR" dirty="0" smtClean="0"/>
                        <a:t>ч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r>
                        <a:rPr lang="ru-RU" altLang="ko-KR" dirty="0" smtClean="0"/>
                        <a:t>мл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ru-RU" altLang="ko-KR" dirty="0" smtClean="0"/>
                        <a:t>ч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5.0</a:t>
                      </a:r>
                      <a:r>
                        <a:rPr lang="ru-RU" altLang="ko-KR" dirty="0" smtClean="0"/>
                        <a:t>мл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r>
                        <a:rPr lang="ru-RU" altLang="ko-KR" dirty="0" smtClean="0"/>
                        <a:t>мин.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내용 개체 틀 1"/>
          <p:cNvSpPr txBox="1">
            <a:spLocks/>
          </p:cNvSpPr>
          <p:nvPr/>
        </p:nvSpPr>
        <p:spPr bwMode="auto">
          <a:xfrm>
            <a:off x="4286248" y="3074660"/>
            <a:ext cx="4500626" cy="273060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ru-RU" altLang="ko-KR" sz="1600" dirty="0" smtClean="0">
                <a:latin typeface="+mn-lt"/>
              </a:rPr>
              <a:t>Объем резервуара</a:t>
            </a:r>
            <a:r>
              <a:rPr kumimoji="0" lang="en-US" altLang="ko-KR" sz="1600" dirty="0" smtClean="0">
                <a:latin typeface="+mn-lt"/>
              </a:rPr>
              <a:t>: 300</a:t>
            </a:r>
            <a:r>
              <a:rPr kumimoji="0" lang="ru-RU" altLang="ko-KR" sz="1600" dirty="0" smtClean="0">
                <a:latin typeface="+mn-lt"/>
              </a:rPr>
              <a:t>мл</a:t>
            </a:r>
            <a:r>
              <a:rPr kumimoji="0" lang="en-US" altLang="ko-KR" sz="1600" dirty="0" smtClean="0">
                <a:latin typeface="+mn-lt"/>
              </a:rPr>
              <a:t>, 600</a:t>
            </a:r>
            <a:r>
              <a:rPr kumimoji="0" lang="ru-RU" altLang="ko-KR" sz="1600" dirty="0" smtClean="0">
                <a:latin typeface="+mn-lt"/>
              </a:rPr>
              <a:t>мл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3513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Базальный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3 </a:t>
            </a: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типа режима потока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lvl="1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</a:pP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</a:t>
            </a: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</a:t>
            </a: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  <a:p>
            <a:pPr marL="163513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болюса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2.0/  3.0/  4.0/ 5.0</a:t>
            </a: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lvl="1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</a:pP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блокировки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10</a:t>
            </a: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altLang="ko-KR" sz="1600" dirty="0" smtClean="0"/>
              <a:t>мин.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60</a:t>
            </a: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мин.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варьируется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556792"/>
            <a:ext cx="735516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1-1. </a:t>
            </a:r>
            <a:r>
              <a:rPr lang="ru-RU" altLang="ko-KR" sz="2400" dirty="0" smtClean="0"/>
              <a:t>Непрерывный </a:t>
            </a:r>
            <a:r>
              <a:rPr lang="en-US" altLang="ko-KR" sz="2400" dirty="0" smtClean="0"/>
              <a:t>(</a:t>
            </a:r>
            <a:r>
              <a:rPr lang="ru-RU" altLang="ko-KR" sz="2400" dirty="0" smtClean="0"/>
              <a:t>форма и структура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11560" y="2420888"/>
          <a:ext cx="7920880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4495935" imgH="1891964" progId="">
                  <p:embed/>
                </p:oleObj>
              </mc:Choice>
              <mc:Fallback>
                <p:oleObj r:id="rId4" imgW="4495935" imgH="1891964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888"/>
                        <a:ext cx="7920880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내용 개체 틀 3"/>
          <p:cNvSpPr txBox="1">
            <a:spLocks/>
          </p:cNvSpPr>
          <p:nvPr/>
        </p:nvSpPr>
        <p:spPr>
          <a:xfrm>
            <a:off x="467544" y="548680"/>
            <a:ext cx="3096344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800" u="sng" dirty="0" smtClean="0">
                <a:solidFill>
                  <a:srgbClr val="00B0F0"/>
                </a:solidFill>
              </a:rPr>
              <a:t>1. </a:t>
            </a:r>
            <a:r>
              <a:rPr lang="ru-RU" altLang="ko-KR" sz="2800" u="sng" dirty="0" smtClean="0">
                <a:solidFill>
                  <a:srgbClr val="00B0F0"/>
                </a:solidFill>
              </a:rPr>
              <a:t>Типы</a:t>
            </a:r>
            <a:endParaRPr kumimoji="0" lang="ko-KR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1043608" y="2564904"/>
            <a:ext cx="216024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Порт заполнения</a:t>
            </a:r>
            <a:endParaRPr lang="ru-RU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3203848" y="2411596"/>
            <a:ext cx="10081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Корпус</a:t>
            </a:r>
            <a:endParaRPr lang="ru-RU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7164288" y="4221088"/>
            <a:ext cx="9997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Шкала</a:t>
            </a:r>
            <a:endParaRPr lang="ru-RU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755576" y="4149080"/>
            <a:ext cx="251189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Соединит. трубка</a:t>
            </a:r>
            <a:endParaRPr lang="ru-RU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2123728" y="5661248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I.V </a:t>
            </a:r>
            <a:r>
              <a:rPr lang="ru-RU" dirty="0" smtClean="0"/>
              <a:t>Фильтр</a:t>
            </a:r>
            <a:endParaRPr lang="ru-RU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4868416" y="5661248"/>
            <a:ext cx="26559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Ограничитель потока</a:t>
            </a:r>
            <a:endParaRPr lang="ru-RU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5724128" y="1988840"/>
            <a:ext cx="200784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Резервуар для препарата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092280" y="2564904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000" dirty="0" smtClean="0"/>
              <a:t>   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780928"/>
            <a:ext cx="7682266" cy="2376264"/>
          </a:xfrm>
          <a:prstGeom prst="rect">
            <a:avLst/>
          </a:prstGeom>
          <a:noFill/>
        </p:spPr>
      </p:pic>
      <p:sp>
        <p:nvSpPr>
          <p:cNvPr id="5" name="내용 개체 틀 3"/>
          <p:cNvSpPr txBox="1">
            <a:spLocks/>
          </p:cNvSpPr>
          <p:nvPr/>
        </p:nvSpPr>
        <p:spPr>
          <a:xfrm>
            <a:off x="467544" y="764704"/>
            <a:ext cx="4536504" cy="57606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800" u="sng" dirty="0" smtClean="0">
                <a:solidFill>
                  <a:srgbClr val="00B0F0"/>
                </a:solidFill>
              </a:rPr>
              <a:t>2. </a:t>
            </a:r>
            <a:r>
              <a:rPr lang="ru-RU" altLang="ko-KR" sz="2800" u="sng" dirty="0" smtClean="0">
                <a:solidFill>
                  <a:srgbClr val="00B0F0"/>
                </a:solidFill>
              </a:rPr>
              <a:t>Удобство пользования</a:t>
            </a:r>
            <a:endParaRPr kumimoji="0" lang="ko-KR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내용 개체 틀 3"/>
          <p:cNvSpPr txBox="1">
            <a:spLocks/>
          </p:cNvSpPr>
          <p:nvPr/>
        </p:nvSpPr>
        <p:spPr>
          <a:xfrm>
            <a:off x="467544" y="1844824"/>
            <a:ext cx="78488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400" dirty="0" smtClean="0"/>
              <a:t>2-1. </a:t>
            </a:r>
            <a:r>
              <a:rPr lang="ru-RU" altLang="ko-KR" sz="2400" dirty="0" smtClean="0"/>
              <a:t>Скорость введения, отмеченная по цветам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700808"/>
            <a:ext cx="8043890" cy="1587822"/>
          </a:xfrm>
        </p:spPr>
        <p:txBody>
          <a:bodyPr>
            <a:normAutofit/>
          </a:bodyPr>
          <a:lstStyle/>
          <a:p>
            <a:r>
              <a:rPr lang="ru-RU" altLang="ko-KR" sz="2400" dirty="0" smtClean="0"/>
              <a:t>Внутри насоса расположена шкала для удобства контроля объема вводимого вещества и сокращения ошибок вводимых значений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2010-02-07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WOO YOUNG MEDICAL CO., LTD.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7CA3-223B-4364-A5CB-77BAEA482C12}" type="slidenum">
              <a:rPr lang="ko-KR" altLang="en-US" smtClean="0"/>
              <a:pPr>
                <a:defRPr/>
              </a:pPr>
              <a:t>31</a:t>
            </a:fld>
            <a:endParaRPr lang="ko-KR" altLang="en-US" dirty="0"/>
          </a:p>
        </p:txBody>
      </p:sp>
      <p:pic>
        <p:nvPicPr>
          <p:cNvPr id="112642" name="Picture 2" descr="C:\Users\Roy\Pictures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3573016"/>
            <a:ext cx="8486775" cy="1809750"/>
          </a:xfrm>
          <a:prstGeom prst="rect">
            <a:avLst/>
          </a:prstGeom>
          <a:noFill/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400" dirty="0" smtClean="0"/>
              <a:t>2-2. </a:t>
            </a:r>
            <a:r>
              <a:rPr lang="ru-RU" altLang="ko-KR" sz="2400" dirty="0" smtClean="0"/>
              <a:t>Шкала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28800"/>
            <a:ext cx="8043890" cy="1587822"/>
          </a:xfrm>
        </p:spPr>
        <p:txBody>
          <a:bodyPr>
            <a:normAutofit/>
          </a:bodyPr>
          <a:lstStyle/>
          <a:p>
            <a:r>
              <a:rPr lang="ru-RU" altLang="ko-KR" sz="2200" dirty="0" smtClean="0"/>
              <a:t>В нижний прозрачный корпус был встроен усилитель</a:t>
            </a:r>
            <a:r>
              <a:rPr lang="en-US" altLang="ko-KR" sz="2200" dirty="0" smtClean="0"/>
              <a:t>. </a:t>
            </a:r>
            <a:r>
              <a:rPr lang="ru-RU" altLang="ko-KR" sz="2200" dirty="0" smtClean="0"/>
              <a:t>Этот усилитель способствует точности считывания результатов со шкалы внутри насоса</a:t>
            </a:r>
            <a:r>
              <a:rPr lang="en-US" altLang="ko-KR" sz="2200" dirty="0" smtClean="0"/>
              <a:t>.</a:t>
            </a:r>
            <a:endParaRPr lang="ko-KR" altLang="en-US" sz="2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2010-02-07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WOO YOUNG MEDICAL CO., LTD.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7CA3-223B-4364-A5CB-77BAEA482C12}" type="slidenum">
              <a:rPr lang="ko-KR" altLang="en-US" smtClean="0"/>
              <a:pPr>
                <a:defRPr/>
              </a:pPr>
              <a:t>32</a:t>
            </a:fld>
            <a:endParaRPr lang="ko-KR" altLang="en-US" dirty="0"/>
          </a:p>
        </p:txBody>
      </p:sp>
      <p:sp>
        <p:nvSpPr>
          <p:cNvPr id="10" name="내용 개체 틀 3"/>
          <p:cNvSpPr txBox="1">
            <a:spLocks/>
          </p:cNvSpPr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400" dirty="0" smtClean="0"/>
              <a:t>2-3. </a:t>
            </a:r>
            <a:r>
              <a:rPr lang="ru-RU" altLang="ko-KR" sz="2400" dirty="0" smtClean="0"/>
              <a:t>Усилитель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6194" name="Picture 2" descr="C:\Users\Roy\Pictures\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79536"/>
            <a:ext cx="4429125" cy="2736304"/>
          </a:xfrm>
          <a:prstGeom prst="rect">
            <a:avLst/>
          </a:prstGeom>
          <a:noFill/>
        </p:spPr>
      </p:pic>
      <p:pic>
        <p:nvPicPr>
          <p:cNvPr id="136195" name="Picture 3" descr="C:\Users\Roy\Pictures\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344" y="2996952"/>
            <a:ext cx="44291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1628800"/>
            <a:ext cx="8424936" cy="1587822"/>
          </a:xfrm>
        </p:spPr>
        <p:txBody>
          <a:bodyPr>
            <a:normAutofit fontScale="92500" lnSpcReduction="20000"/>
          </a:bodyPr>
          <a:lstStyle/>
          <a:p>
            <a:r>
              <a:rPr lang="ru-RU" altLang="ko-KR" sz="2400" dirty="0" smtClean="0"/>
              <a:t>На синем концевом колпачке присутствует встроенный гидрофобный фильтр</a:t>
            </a:r>
            <a:r>
              <a:rPr lang="en-US" altLang="ko-KR" sz="2400" dirty="0" smtClean="0"/>
              <a:t>, </a:t>
            </a:r>
            <a:r>
              <a:rPr lang="ru-RU" altLang="ko-KR" sz="2400" dirty="0" smtClean="0"/>
              <a:t>который способствует выходу воздуха, а не препарата</a:t>
            </a:r>
            <a:r>
              <a:rPr lang="en-US" altLang="ko-KR" sz="2400" dirty="0" smtClean="0"/>
              <a:t>. </a:t>
            </a:r>
            <a:r>
              <a:rPr lang="ru-RU" altLang="ko-KR" sz="2400" dirty="0" smtClean="0"/>
              <a:t>Это позволяет пользователю заливать насос, не снимая колпачок и сокращает риск загрязнения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2010-02-07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WOO YOUNG MEDICAL CO., LTD.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7CA3-223B-4364-A5CB-77BAEA482C12}" type="slidenum">
              <a:rPr lang="ko-KR" altLang="en-US" smtClean="0"/>
              <a:pPr>
                <a:defRPr/>
              </a:pPr>
              <a:t>33</a:t>
            </a:fld>
            <a:endParaRPr lang="ko-KR" altLang="en-US" dirty="0"/>
          </a:p>
        </p:txBody>
      </p:sp>
      <p:sp>
        <p:nvSpPr>
          <p:cNvPr id="10" name="내용 개체 틀 3"/>
          <p:cNvSpPr txBox="1">
            <a:spLocks/>
          </p:cNvSpPr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400" dirty="0" smtClean="0"/>
              <a:t>2-4. </a:t>
            </a:r>
            <a:r>
              <a:rPr lang="ru-RU" altLang="ko-KR" sz="2400" dirty="0" smtClean="0"/>
              <a:t>Синий концевой колпачок </a:t>
            </a:r>
            <a:r>
              <a:rPr lang="en-US" altLang="ko-KR" sz="2400" dirty="0" smtClean="0"/>
              <a:t>(</a:t>
            </a:r>
            <a:r>
              <a:rPr lang="ru-RU" altLang="ko-KR" sz="2400" dirty="0" smtClean="0"/>
              <a:t>Фильтр заливки</a:t>
            </a:r>
            <a:r>
              <a:rPr lang="en-US" altLang="ko-KR" sz="2400" dirty="0" smtClean="0"/>
              <a:t>)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SV105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357" y="3284984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SV1057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494116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ru-RU" altLang="ko-KR" dirty="0" smtClean="0"/>
              <a:t>Выход воздуха, изображен в стакане воды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01317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ru-RU" altLang="ko-KR" dirty="0" smtClean="0"/>
              <a:t>Полностью залитый насос</a:t>
            </a:r>
            <a:r>
              <a:rPr lang="en-US" altLang="ko-KR" dirty="0" smtClean="0"/>
              <a:t>,</a:t>
            </a:r>
            <a:r>
              <a:rPr lang="ru-RU" altLang="ko-KR" dirty="0" smtClean="0"/>
              <a:t> без вытекания препарата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 txBox="1">
            <a:spLocks/>
          </p:cNvSpPr>
          <p:nvPr/>
        </p:nvSpPr>
        <p:spPr>
          <a:xfrm>
            <a:off x="467544" y="764704"/>
            <a:ext cx="4536504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800" u="sng" dirty="0" smtClean="0">
                <a:solidFill>
                  <a:srgbClr val="00B0F0"/>
                </a:solidFill>
              </a:rPr>
              <a:t>3. </a:t>
            </a:r>
            <a:r>
              <a:rPr lang="ru-RU" altLang="ko-KR" sz="2800" u="sng" dirty="0" smtClean="0">
                <a:solidFill>
                  <a:srgbClr val="00B0F0"/>
                </a:solidFill>
              </a:rPr>
              <a:t>Безопасность</a:t>
            </a:r>
            <a:endParaRPr kumimoji="0" lang="ko-KR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내용 개체 틀 3"/>
          <p:cNvSpPr txBox="1">
            <a:spLocks/>
          </p:cNvSpPr>
          <p:nvPr/>
        </p:nvSpPr>
        <p:spPr>
          <a:xfrm>
            <a:off x="467544" y="1628800"/>
            <a:ext cx="78488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400" dirty="0" smtClean="0"/>
              <a:t>3-1. </a:t>
            </a:r>
            <a:r>
              <a:rPr lang="ru-RU" altLang="ko-KR" sz="2400" dirty="0" smtClean="0"/>
              <a:t>Порт заполнения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1"/>
          <p:cNvSpPr>
            <a:spLocks noGrp="1"/>
          </p:cNvSpPr>
          <p:nvPr>
            <p:ph idx="1"/>
          </p:nvPr>
        </p:nvSpPr>
        <p:spPr>
          <a:xfrm>
            <a:off x="251520" y="2276872"/>
            <a:ext cx="8424936" cy="1587822"/>
          </a:xfrm>
        </p:spPr>
        <p:txBody>
          <a:bodyPr>
            <a:noAutofit/>
          </a:bodyPr>
          <a:lstStyle/>
          <a:p>
            <a:r>
              <a:rPr lang="ru-RU" altLang="ko-KR" sz="2200" dirty="0" smtClean="0"/>
              <a:t>Порт заполнения имеет запорный вентиль, предотвращающий обратный поток жидкости</a:t>
            </a:r>
            <a:r>
              <a:rPr lang="en-US" altLang="ko-KR" sz="2200" dirty="0" smtClean="0"/>
              <a:t>.</a:t>
            </a:r>
          </a:p>
          <a:p>
            <a:r>
              <a:rPr lang="ru-RU" altLang="ko-KR" sz="2200" dirty="0" smtClean="0"/>
              <a:t>И два встроенных сетчатых фильтра, улавливающих примеси</a:t>
            </a:r>
            <a:r>
              <a:rPr lang="en-US" altLang="ko-KR" sz="2200" dirty="0" smtClean="0"/>
              <a:t>, </a:t>
            </a:r>
            <a:r>
              <a:rPr lang="ru-RU" altLang="ko-KR" sz="2200" dirty="0" smtClean="0"/>
              <a:t>один при входе в порт заполнения, и другой на выходе препарата</a:t>
            </a:r>
            <a:endParaRPr lang="ko-KR" altLang="en-US" sz="2200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07504" y="4286250"/>
          <a:ext cx="53816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Visio" r:id="rId3" imgW="5383092" imgH="1481847" progId="">
                  <p:embed/>
                </p:oleObj>
              </mc:Choice>
              <mc:Fallback>
                <p:oleObj name="Visio" r:id="rId3" imgW="5383092" imgH="148184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86250"/>
                        <a:ext cx="5381625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9170" y="3654366"/>
            <a:ext cx="3223270" cy="29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4437112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Запорный вентиль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797152"/>
            <a:ext cx="108012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Сетчатый фильтр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 txBox="1">
            <a:spLocks/>
          </p:cNvSpPr>
          <p:nvPr/>
        </p:nvSpPr>
        <p:spPr>
          <a:xfrm>
            <a:off x="467544" y="548680"/>
            <a:ext cx="78488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400" dirty="0" smtClean="0"/>
              <a:t>3-2. </a:t>
            </a:r>
            <a:r>
              <a:rPr lang="ru-RU" altLang="ko-KR" sz="2400" dirty="0" smtClean="0"/>
              <a:t>Защита от УФ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9329" name="Picture 1" descr="C:\Users\Roy\Pictures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64643"/>
            <a:ext cx="8352928" cy="4276725"/>
          </a:xfrm>
          <a:prstGeom prst="rect">
            <a:avLst/>
          </a:prstGeom>
          <a:noFill/>
        </p:spPr>
      </p:pic>
      <p:sp>
        <p:nvSpPr>
          <p:cNvPr id="7" name="내용 개체 틀 1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1368152"/>
          </a:xfrm>
        </p:spPr>
        <p:txBody>
          <a:bodyPr>
            <a:noAutofit/>
          </a:bodyPr>
          <a:lstStyle/>
          <a:p>
            <a:r>
              <a:rPr lang="ru-RU" altLang="ko-KR" sz="2000" dirty="0" smtClean="0"/>
              <a:t>Все внешние покрытия устройств </a:t>
            </a:r>
            <a:r>
              <a:rPr lang="en-US" altLang="ko-KR" sz="2000" dirty="0" err="1" smtClean="0"/>
              <a:t>Accufuser</a:t>
            </a:r>
            <a:r>
              <a:rPr lang="en-US" altLang="ko-KR" sz="2000" dirty="0" smtClean="0"/>
              <a:t> </a:t>
            </a:r>
            <a:r>
              <a:rPr lang="ru-RU" altLang="ko-KR" sz="2000" dirty="0" smtClean="0"/>
              <a:t>блокируют попадание УФ</a:t>
            </a:r>
            <a:r>
              <a:rPr lang="en-US" altLang="ko-KR" sz="2000" dirty="0" smtClean="0"/>
              <a:t>-C, </a:t>
            </a:r>
            <a:r>
              <a:rPr lang="ru-RU" altLang="ko-KR" sz="2000" dirty="0" smtClean="0"/>
              <a:t>УФ</a:t>
            </a:r>
            <a:r>
              <a:rPr lang="en-US" altLang="ko-KR" sz="2000" dirty="0" smtClean="0"/>
              <a:t>-B </a:t>
            </a:r>
            <a:r>
              <a:rPr lang="ru-RU" altLang="ko-KR" sz="2000" dirty="0" smtClean="0"/>
              <a:t>и УФ</a:t>
            </a:r>
            <a:r>
              <a:rPr lang="en-US" altLang="ko-KR" sz="2000" dirty="0" smtClean="0"/>
              <a:t>-A </a:t>
            </a:r>
            <a:r>
              <a:rPr lang="ru-RU" altLang="ko-KR" sz="2000" dirty="0" smtClean="0"/>
              <a:t>лучей </a:t>
            </a:r>
            <a:r>
              <a:rPr lang="en-US" altLang="ko-KR" sz="2000" dirty="0" smtClean="0"/>
              <a:t>(</a:t>
            </a:r>
            <a:r>
              <a:rPr lang="ru-RU" altLang="ko-KR" sz="2000" dirty="0" smtClean="0"/>
              <a:t>до </a:t>
            </a:r>
            <a:r>
              <a:rPr lang="en-US" altLang="ko-KR" sz="2000" dirty="0" smtClean="0"/>
              <a:t>370</a:t>
            </a:r>
            <a:r>
              <a:rPr lang="ru-RU" altLang="ko-KR" sz="2000" dirty="0" smtClean="0"/>
              <a:t> нм</a:t>
            </a:r>
            <a:r>
              <a:rPr lang="en-US" altLang="ko-KR" sz="2000" dirty="0" smtClean="0"/>
              <a:t>). </a:t>
            </a:r>
            <a:r>
              <a:rPr lang="ru-RU" altLang="ko-KR" sz="2000" dirty="0" smtClean="0"/>
              <a:t>Такая </a:t>
            </a:r>
            <a:r>
              <a:rPr lang="ru-RU" altLang="ko-KR" sz="2000" dirty="0" err="1" smtClean="0"/>
              <a:t>УФ-защита</a:t>
            </a:r>
            <a:r>
              <a:rPr lang="ru-RU" altLang="ko-KR" sz="2000" dirty="0" smtClean="0"/>
              <a:t> предотвращает вредное воздействие </a:t>
            </a:r>
            <a:r>
              <a:rPr lang="ru-RU" altLang="ko-KR" sz="2000" dirty="0" err="1" smtClean="0"/>
              <a:t>УФ-лучей</a:t>
            </a:r>
            <a:r>
              <a:rPr lang="ru-RU" altLang="ko-KR" sz="2000" dirty="0" smtClean="0"/>
              <a:t> на препарат, сокращая его разрушение</a:t>
            </a:r>
            <a:r>
              <a:rPr lang="en-US" altLang="ko-KR" sz="20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564904"/>
            <a:ext cx="64807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График сравнения передачи УФ лучей по маркам устройств (</a:t>
            </a:r>
            <a:r>
              <a:rPr lang="ru-RU" sz="1200" dirty="0" err="1" smtClean="0"/>
              <a:t>Эластометрические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4437692"/>
            <a:ext cx="10717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Участник </a:t>
            </a:r>
            <a:r>
              <a:rPr lang="en-US" sz="800" dirty="0" smtClean="0"/>
              <a:t>R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4581128"/>
            <a:ext cx="10717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Участник </a:t>
            </a:r>
            <a:r>
              <a:rPr lang="en-US" sz="800" dirty="0" smtClean="0"/>
              <a:t>A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7812360" y="4797732"/>
            <a:ext cx="10717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Участник </a:t>
            </a:r>
            <a:r>
              <a:rPr lang="en-US" sz="800" dirty="0" smtClean="0"/>
              <a:t>V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4941168"/>
            <a:ext cx="79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Участник </a:t>
            </a:r>
            <a:r>
              <a:rPr lang="en-US" sz="800" dirty="0" smtClean="0"/>
              <a:t>A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5157192"/>
            <a:ext cx="10717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Участник </a:t>
            </a:r>
            <a:r>
              <a:rPr lang="en-US" sz="800" dirty="0" smtClean="0"/>
              <a:t>B1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5373216"/>
            <a:ext cx="10717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Участник </a:t>
            </a:r>
            <a:r>
              <a:rPr lang="en-US" sz="800" dirty="0" smtClean="0"/>
              <a:t>B2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293096"/>
            <a:ext cx="307777" cy="7195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800" dirty="0" smtClean="0"/>
              <a:t>Передача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6021288"/>
            <a:ext cx="292388" cy="7278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700" dirty="0" smtClean="0"/>
              <a:t>Длина волны</a:t>
            </a:r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>
            <a:graphicFrameLocks noGrp="1"/>
          </p:cNvGraphicFramePr>
          <p:nvPr/>
        </p:nvGraphicFramePr>
        <p:xfrm>
          <a:off x="0" y="1124744"/>
          <a:ext cx="9296400" cy="534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내용 개체 틀 3"/>
          <p:cNvSpPr txBox="1">
            <a:spLocks/>
          </p:cNvSpPr>
          <p:nvPr/>
        </p:nvSpPr>
        <p:spPr>
          <a:xfrm>
            <a:off x="539552" y="620688"/>
            <a:ext cx="78488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altLang="ko-KR" sz="2400" dirty="0" smtClean="0"/>
              <a:t>3-3. </a:t>
            </a:r>
            <a:r>
              <a:rPr lang="ru-RU" altLang="ko-KR" sz="2400" dirty="0" smtClean="0"/>
              <a:t>Стабильная скорость потока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323165" cy="13681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Скорость потока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6165304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Время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590872" y="836712"/>
            <a:ext cx="8229600" cy="648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altLang="ko-KR" sz="2400" u="sng" dirty="0" smtClean="0"/>
              <a:t>Тест на скорость потока при заполнении </a:t>
            </a:r>
            <a:r>
              <a:rPr lang="en-US" altLang="ko-KR" sz="2400" u="sng" dirty="0" smtClean="0"/>
              <a:t>100</a:t>
            </a:r>
            <a:r>
              <a:rPr lang="ru-RU" altLang="ko-KR" sz="2400" u="sng" dirty="0" smtClean="0"/>
              <a:t>мл</a:t>
            </a:r>
            <a:r>
              <a:rPr lang="en-US" altLang="ko-KR" sz="2400" u="sng" dirty="0" smtClean="0"/>
              <a:t> </a:t>
            </a:r>
            <a:r>
              <a:rPr lang="ru-RU" altLang="ko-KR" sz="2400" u="sng" dirty="0" smtClean="0"/>
              <a:t>насоса объемом</a:t>
            </a:r>
            <a:r>
              <a:rPr lang="en-US" altLang="ko-KR" sz="2400" u="sng" dirty="0" smtClean="0"/>
              <a:t>120</a:t>
            </a:r>
            <a:r>
              <a:rPr lang="ru-RU" altLang="ko-KR" sz="2400" u="sng" dirty="0" smtClean="0"/>
              <a:t> мл</a:t>
            </a:r>
            <a:endParaRPr lang="ko-KR" altLang="en-US" sz="2400" u="sng" dirty="0"/>
          </a:p>
        </p:txBody>
      </p:sp>
      <p:pic>
        <p:nvPicPr>
          <p:cNvPr id="6" name="그림 5" descr="120ml.jpg"/>
          <p:cNvPicPr/>
          <p:nvPr/>
        </p:nvPicPr>
        <p:blipFill>
          <a:blip r:embed="rId2" cstate="print"/>
          <a:srcRect t="3514" r="1119" b="2162"/>
          <a:stretch>
            <a:fillRect/>
          </a:stretch>
        </p:blipFill>
        <p:spPr>
          <a:xfrm>
            <a:off x="899592" y="1556792"/>
            <a:ext cx="7776864" cy="4470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700808"/>
            <a:ext cx="17281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Продукт: С0020М</a:t>
            </a:r>
          </a:p>
          <a:p>
            <a:r>
              <a:rPr lang="ru-RU" sz="800" dirty="0" smtClean="0"/>
              <a:t>№ партии: СВРОЗ119</a:t>
            </a:r>
          </a:p>
          <a:p>
            <a:r>
              <a:rPr lang="ru-RU" sz="800" dirty="0" smtClean="0"/>
              <a:t>Раствор: </a:t>
            </a:r>
            <a:r>
              <a:rPr lang="en-US" sz="800" dirty="0" smtClean="0"/>
              <a:t>D5W</a:t>
            </a:r>
          </a:p>
          <a:p>
            <a:r>
              <a:rPr lang="ru-RU" sz="800" dirty="0" smtClean="0"/>
              <a:t>Темп.: 32</a:t>
            </a:r>
            <a:r>
              <a:rPr lang="ru-RU" sz="800" baseline="30000" dirty="0" smtClean="0"/>
              <a:t>о</a:t>
            </a:r>
            <a:r>
              <a:rPr lang="ru-RU" sz="800" dirty="0" smtClean="0"/>
              <a:t>С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284984"/>
            <a:ext cx="307777" cy="129614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800" dirty="0" smtClean="0"/>
              <a:t>Скорость потока (мл/ч)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877272"/>
            <a:ext cx="7920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Время (ч)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800" u="sng" dirty="0" smtClean="0">
                <a:solidFill>
                  <a:srgbClr val="00B0F0"/>
                </a:solidFill>
              </a:rPr>
              <a:t>4. </a:t>
            </a:r>
            <a:r>
              <a:rPr lang="ru-RU" altLang="ko-KR" sz="2800" u="sng" dirty="0" smtClean="0">
                <a:solidFill>
                  <a:srgbClr val="00B0F0"/>
                </a:solidFill>
              </a:rPr>
              <a:t>Таблица стабильности препаратов</a:t>
            </a:r>
            <a:endParaRPr lang="ko-KR" altLang="en-US" sz="2800" u="sng" dirty="0">
              <a:solidFill>
                <a:srgbClr val="00B0F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1340768"/>
            <a:ext cx="8507412" cy="5040560"/>
          </a:xfrm>
          <a:prstGeom prst="rect">
            <a:avLst/>
          </a:prstGeom>
          <a:noFill/>
        </p:spPr>
        <p:txBody>
          <a:bodyPr vert="horz">
            <a:normAutofit fontScale="62500" lnSpcReduction="20000"/>
          </a:bodyPr>
          <a:lstStyle/>
          <a:p>
            <a:pPr algn="ctr"/>
            <a:r>
              <a:rPr lang="ru-RU" altLang="ko-KR" b="1" dirty="0" smtClean="0"/>
              <a:t>График стабильности анальгетиков, </a:t>
            </a:r>
            <a:r>
              <a:rPr lang="ru-RU" altLang="ko-KR" b="1" dirty="0" err="1" smtClean="0"/>
              <a:t>химотерапевтических</a:t>
            </a:r>
            <a:r>
              <a:rPr lang="ru-RU" altLang="ko-KR" b="1" dirty="0" smtClean="0"/>
              <a:t> препаратов и антибиотиков</a:t>
            </a:r>
            <a:endParaRPr lang="ko-KR" altLang="ko-KR" dirty="0" smtClean="0"/>
          </a:p>
          <a:p>
            <a:pPr algn="ctr"/>
            <a:r>
              <a:rPr lang="ru-RU" altLang="ko-KR" b="1" dirty="0" smtClean="0"/>
              <a:t>при использовании системы введения препарата </a:t>
            </a:r>
            <a:r>
              <a:rPr lang="en-US" altLang="ko-KR" b="1" dirty="0" err="1" smtClean="0"/>
              <a:t>Accufuser</a:t>
            </a:r>
            <a:r>
              <a:rPr lang="en-US" altLang="ko-KR" b="1" baseline="30000" dirty="0" smtClean="0"/>
              <a:t>®</a:t>
            </a:r>
            <a:endParaRPr lang="ko-KR" altLang="ko-KR" dirty="0" smtClean="0"/>
          </a:p>
          <a:p>
            <a:r>
              <a:rPr lang="en-US" altLang="ko-KR" b="1" dirty="0" smtClean="0"/>
              <a:t> </a:t>
            </a:r>
            <a:endParaRPr lang="ko-KR" altLang="ko-KR" dirty="0" smtClean="0"/>
          </a:p>
          <a:p>
            <a:r>
              <a:rPr lang="en-US" altLang="ko-KR" dirty="0" err="1" smtClean="0"/>
              <a:t>Accufuser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Accufuser</a:t>
            </a:r>
            <a:r>
              <a:rPr lang="en-US" altLang="ko-KR" dirty="0" smtClean="0"/>
              <a:t> 275, </a:t>
            </a:r>
            <a:r>
              <a:rPr lang="en-US" altLang="ko-KR" dirty="0" err="1" smtClean="0"/>
              <a:t>Accufuser</a:t>
            </a:r>
            <a:r>
              <a:rPr lang="en-US" altLang="ko-KR" dirty="0" smtClean="0"/>
              <a:t> Plus, </a:t>
            </a:r>
            <a:r>
              <a:rPr lang="en-US" altLang="ko-KR" dirty="0" err="1" smtClean="0"/>
              <a:t>Accufuser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CTx</a:t>
            </a:r>
            <a:r>
              <a:rPr lang="en-US" altLang="ko-KR" dirty="0" smtClean="0"/>
              <a:t> </a:t>
            </a:r>
            <a:r>
              <a:rPr lang="ru-RU" altLang="ko-KR" dirty="0" smtClean="0"/>
              <a:t>и </a:t>
            </a:r>
            <a:r>
              <a:rPr lang="en-US" altLang="ko-KR" dirty="0" err="1" smtClean="0"/>
              <a:t>Accufuser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ABx</a:t>
            </a:r>
            <a:r>
              <a:rPr lang="en-US" altLang="ko-KR" dirty="0" smtClean="0"/>
              <a:t>, </a:t>
            </a:r>
            <a:r>
              <a:rPr lang="ru-RU" altLang="ko-KR" dirty="0" smtClean="0"/>
              <a:t>утилизируемые </a:t>
            </a:r>
            <a:r>
              <a:rPr lang="ru-RU" altLang="ko-KR" dirty="0" err="1" smtClean="0"/>
              <a:t>эластометрические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балонные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инфузеры</a:t>
            </a:r>
            <a:r>
              <a:rPr lang="ru-RU" altLang="ko-KR" dirty="0" smtClean="0"/>
              <a:t>, предназначенные для продолжительного ввода обезболивающих медикаментов, химиотерапии, </a:t>
            </a:r>
            <a:r>
              <a:rPr lang="en-US" altLang="ko-KR" dirty="0" smtClean="0"/>
              <a:t> </a:t>
            </a:r>
            <a:r>
              <a:rPr lang="ru-RU" altLang="ko-KR" dirty="0" smtClean="0"/>
              <a:t>талассемии и лечения антибиотиками внутривенным, подкожным, </a:t>
            </a:r>
            <a:r>
              <a:rPr lang="ru-RU" altLang="ko-KR" dirty="0" err="1" smtClean="0"/>
              <a:t>чрезкожным</a:t>
            </a:r>
            <a:r>
              <a:rPr lang="ru-RU" altLang="ko-KR" dirty="0" smtClean="0"/>
              <a:t>, </a:t>
            </a:r>
            <a:r>
              <a:rPr lang="ru-RU" altLang="ko-KR" dirty="0" err="1" smtClean="0"/>
              <a:t>интраоперационным</a:t>
            </a:r>
            <a:r>
              <a:rPr lang="ru-RU" altLang="ko-KR" dirty="0" smtClean="0"/>
              <a:t>, </a:t>
            </a:r>
            <a:r>
              <a:rPr lang="ru-RU" altLang="ko-KR" dirty="0" err="1" smtClean="0"/>
              <a:t>периневральным</a:t>
            </a:r>
            <a:r>
              <a:rPr lang="ru-RU" altLang="ko-KR" dirty="0" smtClean="0"/>
              <a:t> или </a:t>
            </a:r>
            <a:r>
              <a:rPr lang="ru-RU" altLang="ko-KR" dirty="0" err="1" smtClean="0"/>
              <a:t>эпидуральным</a:t>
            </a:r>
            <a:r>
              <a:rPr lang="ru-RU" altLang="ko-KR" dirty="0" smtClean="0"/>
              <a:t> путем</a:t>
            </a:r>
            <a:r>
              <a:rPr lang="en-US" altLang="ko-KR" dirty="0" smtClean="0"/>
              <a:t>.  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ru-RU" altLang="ko-KR" dirty="0" smtClean="0"/>
              <a:t>Баллон устройства </a:t>
            </a:r>
            <a:r>
              <a:rPr lang="en-US" altLang="ko-KR" dirty="0" err="1" smtClean="0"/>
              <a:t>Accufuser</a:t>
            </a:r>
            <a:r>
              <a:rPr lang="en-US" altLang="ko-KR" dirty="0" smtClean="0"/>
              <a:t> </a:t>
            </a:r>
            <a:r>
              <a:rPr lang="en-US" altLang="ko-KR" baseline="30000" dirty="0" smtClean="0"/>
              <a:t>®</a:t>
            </a:r>
            <a:r>
              <a:rPr lang="en-US" altLang="ko-KR" dirty="0" smtClean="0"/>
              <a:t> </a:t>
            </a:r>
            <a:r>
              <a:rPr lang="ru-RU" altLang="ko-KR" dirty="0" smtClean="0"/>
              <a:t>выполнен из силикона</a:t>
            </a:r>
            <a:r>
              <a:rPr lang="en-US" altLang="ko-KR" dirty="0" smtClean="0"/>
              <a:t>. </a:t>
            </a:r>
            <a:r>
              <a:rPr lang="ru-RU" altLang="ko-KR" dirty="0" smtClean="0"/>
              <a:t> Этот материал широко используется в индустрии изготовления медицинских приборов с</a:t>
            </a:r>
            <a:r>
              <a:rPr lang="en-US" altLang="ko-KR" dirty="0" smtClean="0"/>
              <a:t>1980 </a:t>
            </a:r>
            <a:r>
              <a:rPr lang="ru-RU" altLang="ko-KR" dirty="0" smtClean="0"/>
              <a:t>года, как средство для введения кровяных, питательных, химиотерапевтических веществ, а также анальгетиков, антибиотиков и иных препаратов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ru-RU" altLang="ko-KR" dirty="0" smtClean="0"/>
              <a:t>Данные стабильности препаратов, исследованных устройством </a:t>
            </a:r>
            <a:r>
              <a:rPr lang="en-US" altLang="ko-KR" dirty="0" err="1" smtClean="0"/>
              <a:t>Accufuser</a:t>
            </a:r>
            <a:r>
              <a:rPr lang="en-US" altLang="ko-KR" baseline="30000" dirty="0" smtClean="0"/>
              <a:t>®</a:t>
            </a:r>
            <a:r>
              <a:rPr lang="ru-RU" altLang="ko-KR" baseline="30000" dirty="0" smtClean="0"/>
              <a:t>,</a:t>
            </a:r>
            <a:r>
              <a:rPr lang="en-US" altLang="ko-KR" baseline="30000" dirty="0" smtClean="0"/>
              <a:t> </a:t>
            </a:r>
            <a:r>
              <a:rPr lang="ru-RU" altLang="ko-KR" dirty="0" smtClean="0"/>
              <a:t>относятся к химической стабильности с силиконом а также к микробиологической стабильности. Препараты были вверены в силиконовый баллон устройства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Accufuser</a:t>
            </a:r>
            <a:r>
              <a:rPr lang="en-US" altLang="ko-KR" dirty="0" smtClean="0"/>
              <a:t> </a:t>
            </a:r>
            <a:r>
              <a:rPr lang="ru-RU" altLang="ko-KR" dirty="0" smtClean="0"/>
              <a:t>и помещены в условия комнатной температуры, а в некоторых случаях в холод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ru-RU" altLang="ko-KR" dirty="0" smtClean="0"/>
              <a:t>Особое внимание следует уделять потенциалу препарата к преципитации, которая может возникнуть в зависимости от самого препарата, условий его хранения, температуры, концентрации, уровню</a:t>
            </a:r>
            <a:r>
              <a:rPr lang="en-US" altLang="ko-KR" dirty="0" smtClean="0"/>
              <a:t> pH </a:t>
            </a:r>
            <a:r>
              <a:rPr lang="ru-RU" altLang="ko-KR" dirty="0" smtClean="0"/>
              <a:t>и особых растворителей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ru-RU" altLang="ko-KR" dirty="0" smtClean="0"/>
              <a:t>Эти рекомендации были разработаны в результате проведения исследований в независимых лабораториях, и после рассмотрения различных медицинских изданий</a:t>
            </a:r>
            <a:r>
              <a:rPr lang="en-US" altLang="ko-KR" dirty="0" smtClean="0"/>
              <a:t>. </a:t>
            </a:r>
            <a:r>
              <a:rPr lang="ru-RU" altLang="ko-KR" dirty="0" smtClean="0"/>
              <a:t>Эти рекомендации следует использовать только с целью справки; они не являются приоритетными над инструкциями врача или фармацевта, предоставляющих информацию по вводу таких препаратов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ru-RU" altLang="ko-KR" dirty="0" smtClean="0"/>
              <a:t>При наличии препарата, который не приведен в графике ниже, обратитесь к производителю такого препарата за информацией касательно его совместимости с силиконом и стабильности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r>
              <a:rPr lang="ru-RU" altLang="ko-KR" dirty="0" smtClean="0"/>
              <a:t>Если препарат не приведен в данном документе, это еще не значит, что он не совместим с устройством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Accufuser</a:t>
            </a:r>
            <a:r>
              <a:rPr lang="en-US" altLang="ko-KR" dirty="0" smtClean="0"/>
              <a:t>.</a:t>
            </a:r>
            <a:r>
              <a:rPr lang="en-US" altLang="ko-KR" b="1" baseline="30000" dirty="0" smtClean="0"/>
              <a:t>®</a:t>
            </a:r>
            <a:r>
              <a:rPr lang="en-US" altLang="ko-KR" b="1" dirty="0" smtClean="0"/>
              <a:t> </a:t>
            </a:r>
            <a:endParaRPr lang="ko-KR" altLang="ko-KR" dirty="0" smtClean="0"/>
          </a:p>
          <a:p>
            <a:pPr algn="ctr"/>
            <a:r>
              <a:rPr lang="en-US" altLang="ko-KR" b="1" dirty="0" smtClean="0"/>
              <a:t>(</a:t>
            </a:r>
            <a:r>
              <a:rPr lang="ru-RU" altLang="ko-KR" b="1" dirty="0" smtClean="0"/>
              <a:t>Последнее обновление</a:t>
            </a:r>
            <a:r>
              <a:rPr lang="en-US" altLang="ko-KR" b="1" dirty="0" smtClean="0"/>
              <a:t>: 4</a:t>
            </a:r>
            <a:r>
              <a:rPr lang="ru-RU" altLang="ko-KR" b="1" dirty="0" smtClean="0"/>
              <a:t> мая</a:t>
            </a:r>
            <a:r>
              <a:rPr lang="en-US" altLang="ko-KR" b="1" dirty="0" smtClean="0"/>
              <a:t>, 2009</a:t>
            </a:r>
            <a:r>
              <a:rPr lang="ru-RU" altLang="ko-KR" b="1" dirty="0" smtClean="0"/>
              <a:t> г.</a:t>
            </a:r>
            <a:r>
              <a:rPr lang="en-US" altLang="ko-KR" b="1" dirty="0" smtClean="0"/>
              <a:t>)</a:t>
            </a:r>
            <a:endParaRPr lang="ko-KR" altLang="ko-KR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620688"/>
            <a:ext cx="8507412" cy="576064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algn="ctr"/>
            <a:r>
              <a:rPr lang="en-US" altLang="ko-KR" b="1" dirty="0" smtClean="0"/>
              <a:t>4-1.</a:t>
            </a:r>
            <a:r>
              <a:rPr lang="ru-RU" altLang="ko-KR" b="1" dirty="0" smtClean="0"/>
              <a:t> Стабильность препарата в </a:t>
            </a:r>
            <a:r>
              <a:rPr lang="en-US" altLang="ko-KR" b="1" dirty="0" err="1" smtClean="0"/>
              <a:t>Accufuser</a:t>
            </a:r>
            <a:r>
              <a:rPr lang="en-US" altLang="ko-KR" b="1" baseline="30000" dirty="0" smtClean="0"/>
              <a:t>®</a:t>
            </a:r>
            <a:r>
              <a:rPr lang="en-US" altLang="ko-KR" b="1" dirty="0" smtClean="0"/>
              <a:t>                                                                                                                       </a:t>
            </a:r>
            <a:endParaRPr lang="ko-KR" altLang="ko-KR" dirty="0" smtClean="0"/>
          </a:p>
          <a:p>
            <a:r>
              <a:rPr lang="en-US" altLang="ko-KR" sz="1400" b="1" dirty="0" smtClean="0"/>
              <a:t>                                                                                                                                    (</a:t>
            </a:r>
            <a:r>
              <a:rPr lang="ru-RU" altLang="ko-KR" sz="1400" b="1" dirty="0" smtClean="0"/>
              <a:t>Ед.</a:t>
            </a:r>
            <a:r>
              <a:rPr lang="en-US" altLang="ko-KR" sz="1400" b="1" dirty="0" smtClean="0"/>
              <a:t>: </a:t>
            </a:r>
            <a:r>
              <a:rPr lang="ru-RU" altLang="ko-KR" sz="1400" b="1" dirty="0" smtClean="0"/>
              <a:t>день</a:t>
            </a:r>
            <a:r>
              <a:rPr lang="en-US" altLang="ko-KR" sz="1400" b="1" dirty="0" smtClean="0"/>
              <a:t>)</a:t>
            </a:r>
            <a:endParaRPr lang="ko-KR" altLang="ko-KR" sz="14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95537" y="1196751"/>
          <a:ext cx="8424934" cy="4392488"/>
        </p:xfrm>
        <a:graphic>
          <a:graphicData uri="http://schemas.openxmlformats.org/drawingml/2006/table">
            <a:tbl>
              <a:tblPr/>
              <a:tblGrid>
                <a:gridCol w="2367712"/>
                <a:gridCol w="1728258"/>
                <a:gridCol w="1497822"/>
                <a:gridCol w="1458777"/>
                <a:gridCol w="1372365"/>
              </a:tblGrid>
              <a:tr h="372839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Медикамент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Препарат</a:t>
                      </a:r>
                      <a:r>
                        <a:rPr lang="en-US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/ </a:t>
                      </a: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раствор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концентрация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Стабильность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94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Комн.</a:t>
                      </a:r>
                      <a:r>
                        <a:rPr lang="ru-RU" sz="1100" b="1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температура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(23-25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Холод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(4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300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0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400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6.6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8.3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9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6.3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9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8.3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250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4.2+1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3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9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5.8mg+1.5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50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11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8.3+1.8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40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9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96мл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4.2+0.9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5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15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96мл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5.7+1.6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Трамадол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80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+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18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9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8.3+1.9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90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 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1.8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615662"/>
            <a:ext cx="75963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           </a:t>
            </a:r>
            <a:r>
              <a:rPr kumimoji="1" lang="ru-RU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Прим.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: NS – </a:t>
            </a:r>
            <a:r>
              <a:rPr kumimoji="1" lang="ru-RU" altLang="ko-K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физраствор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, D5W –5% </a:t>
            </a:r>
            <a:r>
              <a:rPr kumimoji="1" lang="ru-RU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декстроза в воде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, N.A. – </a:t>
            </a:r>
            <a:r>
              <a:rPr kumimoji="1" lang="ru-RU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Arial" pitchFamily="34" charset="0"/>
              </a:rPr>
              <a:t>данные не доступны ко времени печати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692696"/>
            <a:ext cx="8507412" cy="5688632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ts val="2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lang="en-US" altLang="ko-KR" sz="1500" dirty="0" smtClean="0"/>
              <a:t>  </a:t>
            </a:r>
            <a:r>
              <a:rPr lang="ru-RU" altLang="ko-KR" sz="1500" dirty="0" smtClean="0"/>
              <a:t>а</a:t>
            </a: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altLang="ko-KR" sz="1500" noProof="0" dirty="0" smtClean="0"/>
              <a:t>Баллон и плунжер</a:t>
            </a: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2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</a:t>
            </a:r>
            <a:r>
              <a:rPr kumimoji="0" lang="ru-RU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Подача энергии эластичности</a:t>
            </a: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2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</a:t>
            </a:r>
            <a:r>
              <a:rPr kumimoji="0" lang="ru-RU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Поддержание</a:t>
            </a:r>
            <a:r>
              <a:rPr kumimoji="0" lang="ru-RU" altLang="ko-K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определенного давления</a:t>
            </a: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2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lang="en-US" altLang="ko-KR" sz="1500" dirty="0" smtClean="0"/>
              <a:t>     </a:t>
            </a: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Сохранение перпендикулярного</a:t>
            </a:r>
            <a:r>
              <a:rPr kumimoji="0" lang="ru-RU" altLang="ko-K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надува баллона в процессе заполнения </a:t>
            </a:r>
            <a:r>
              <a:rPr kumimoji="0" lang="ru-RU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препаратом</a:t>
            </a: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1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lang="en-US" altLang="ko-KR" sz="1500" dirty="0" smtClean="0"/>
          </a:p>
          <a:p>
            <a:pPr marL="342900" marR="0" lvl="0" indent="-342900" algn="l" defTabSz="914400" rtl="0" eaLnBrk="1" fontAlgn="auto" latinLnBrk="1" hangingPunct="1">
              <a:lnSpc>
                <a:spcPts val="2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lang="en-US" altLang="ko-KR" sz="1500" dirty="0" smtClean="0"/>
              <a:t>  </a:t>
            </a:r>
            <a:r>
              <a:rPr lang="ru-RU" altLang="ko-KR" sz="1500" dirty="0" smtClean="0"/>
              <a:t>б</a:t>
            </a:r>
            <a:r>
              <a:rPr lang="en-US" altLang="ko-KR" sz="1500" dirty="0" smtClean="0"/>
              <a:t>. </a:t>
            </a:r>
            <a:r>
              <a:rPr lang="ru-RU" altLang="ko-KR" sz="1500" dirty="0" smtClean="0"/>
              <a:t>Кожух</a:t>
            </a:r>
            <a:endParaRPr lang="en-US" altLang="ko-KR" sz="1500" dirty="0" smtClean="0"/>
          </a:p>
          <a:p>
            <a:pPr marL="342900" marR="0" lvl="0" indent="-342900" algn="l" defTabSz="914400" rtl="0" eaLnBrk="1" fontAlgn="auto" latinLnBrk="1" hangingPunct="1">
              <a:lnSpc>
                <a:spcPts val="2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Защищает баллон от внешних воздействий</a:t>
            </a: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en-US" altLang="ko-KR" sz="15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2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 </a:t>
            </a:r>
            <a:r>
              <a:rPr kumimoji="0" lang="ru-RU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 оставший</a:t>
            </a:r>
            <a:r>
              <a:rPr lang="ru-RU" altLang="ko-KR" sz="1500" noProof="0" dirty="0" smtClean="0">
                <a:solidFill>
                  <a:srgbClr val="000000"/>
                </a:solidFill>
              </a:rPr>
              <a:t>ся объем по шкале с усилителем</a:t>
            </a: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ts val="1200"/>
              </a:lnSpc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ts val="2200"/>
              </a:lnSpc>
            </a:pPr>
            <a:r>
              <a:rPr lang="en-US" altLang="ko-KR" sz="1500" dirty="0" smtClean="0"/>
              <a:t>  </a:t>
            </a:r>
            <a:r>
              <a:rPr lang="ru-RU" altLang="ko-KR" sz="1500" dirty="0" smtClean="0"/>
              <a:t>в</a:t>
            </a:r>
            <a:r>
              <a:rPr lang="en-US" altLang="ko-KR" sz="1500" dirty="0" smtClean="0"/>
              <a:t>. </a:t>
            </a:r>
            <a:r>
              <a:rPr lang="ru-RU" altLang="ko-KR" sz="1500" dirty="0" smtClean="0"/>
              <a:t>Поддержание постоянного давления</a:t>
            </a:r>
            <a:endParaRPr lang="en-US" altLang="ko-KR" sz="1500" dirty="0" smtClean="0"/>
          </a:p>
          <a:p>
            <a:pPr marL="457200" indent="-457200">
              <a:lnSpc>
                <a:spcPts val="2200"/>
              </a:lnSpc>
            </a:pPr>
            <a:r>
              <a:rPr lang="en-US" altLang="ko-KR" sz="1500" dirty="0" smtClean="0"/>
              <a:t>     - </a:t>
            </a:r>
            <a:r>
              <a:rPr lang="ru-RU" altLang="ko-KR" sz="1500" dirty="0" smtClean="0"/>
              <a:t>Даже при уменьшении объема и поверхности, значение изменения давления минимально</a:t>
            </a:r>
            <a:r>
              <a:rPr lang="en-US" altLang="ko-KR" sz="1500" dirty="0" smtClean="0"/>
              <a:t>, </a:t>
            </a:r>
            <a:r>
              <a:rPr lang="ru-RU" altLang="ko-KR" sz="1500" dirty="0" smtClean="0"/>
              <a:t>для поддержания постоянной скорости потока</a:t>
            </a:r>
            <a:r>
              <a:rPr lang="en-US" altLang="ko-KR" sz="1500" dirty="0" smtClean="0"/>
              <a:t>.</a:t>
            </a:r>
          </a:p>
          <a:p>
            <a:pPr marL="457200" indent="-457200">
              <a:lnSpc>
                <a:spcPts val="2200"/>
              </a:lnSpc>
            </a:pPr>
            <a:r>
              <a:rPr lang="en-US" altLang="ko-KR" sz="1500" dirty="0" smtClean="0"/>
              <a:t>     - </a:t>
            </a:r>
            <a:r>
              <a:rPr lang="ru-RU" altLang="ko-KR" sz="1500" dirty="0" smtClean="0"/>
              <a:t>Благодаря запатентованной плунжерной системе, которая состоит из закрепленного и подвижного плунжера, сжатие силиконового баллона происходит равномерно</a:t>
            </a:r>
            <a:endParaRPr lang="en-US" altLang="ko-KR" sz="15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4" descr="C:\Users\Roy\Pictures\plu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941168"/>
            <a:ext cx="6768752" cy="14401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5013176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Степень наполненности 100 мл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5013176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При впрыске 50 мл материала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620688"/>
            <a:ext cx="8507412" cy="576064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algn="ctr"/>
            <a:r>
              <a:rPr lang="en-US" altLang="ko-KR" b="1" dirty="0" smtClean="0"/>
              <a:t>4-</a:t>
            </a:r>
            <a:r>
              <a:rPr lang="ru-RU" altLang="ko-KR" b="1" dirty="0" smtClean="0"/>
              <a:t>2</a:t>
            </a:r>
            <a:r>
              <a:rPr lang="en-US" altLang="ko-KR" b="1" dirty="0" smtClean="0"/>
              <a:t>.</a:t>
            </a:r>
            <a:r>
              <a:rPr lang="ru-RU" altLang="ko-KR" b="1" dirty="0" smtClean="0"/>
              <a:t> Стабильность препарата в </a:t>
            </a:r>
            <a:r>
              <a:rPr lang="en-US" altLang="ko-KR" b="1" dirty="0" err="1" smtClean="0"/>
              <a:t>Accufuser</a:t>
            </a:r>
            <a:r>
              <a:rPr lang="en-US" altLang="ko-KR" b="1" baseline="30000" dirty="0" smtClean="0"/>
              <a:t>®</a:t>
            </a:r>
            <a:r>
              <a:rPr lang="ru-RU" altLang="ko-KR" b="1" dirty="0" smtClean="0"/>
              <a:t> (продолжение)</a:t>
            </a:r>
            <a:r>
              <a:rPr lang="en-US" altLang="ko-KR" b="1" dirty="0" smtClean="0"/>
              <a:t>                                                                                                                     </a:t>
            </a:r>
            <a:endParaRPr lang="ko-KR" altLang="ko-KR" dirty="0" smtClean="0"/>
          </a:p>
          <a:p>
            <a:r>
              <a:rPr lang="en-US" altLang="ko-KR" sz="1400" b="1" dirty="0" smtClean="0"/>
              <a:t>                                                                                                                                  (</a:t>
            </a:r>
            <a:r>
              <a:rPr lang="ru-RU" altLang="ko-KR" sz="1400" b="1" dirty="0" smtClean="0"/>
              <a:t>Ед.</a:t>
            </a:r>
            <a:r>
              <a:rPr lang="en-US" altLang="ko-KR" sz="1400" b="1" dirty="0" smtClean="0"/>
              <a:t>: </a:t>
            </a:r>
            <a:r>
              <a:rPr lang="ru-RU" altLang="ko-KR" sz="1400" b="1" dirty="0" smtClean="0"/>
              <a:t>день</a:t>
            </a:r>
            <a:r>
              <a:rPr lang="en-US" altLang="ko-KR" sz="1400" b="1" dirty="0" smtClean="0"/>
              <a:t>)</a:t>
            </a:r>
            <a:endParaRPr lang="ko-KR" altLang="ko-KR" sz="14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373216"/>
            <a:ext cx="73803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+mn-ea"/>
                <a:cs typeface="Arial" pitchFamily="34" charset="0"/>
              </a:rPr>
              <a:t>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Прим.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: NS – </a:t>
            </a:r>
            <a:r>
              <a:rPr kumimoji="1" lang="ru-RU" altLang="ko-KR" sz="1100" dirty="0" err="1" smtClean="0">
                <a:latin typeface="+mn-ea"/>
                <a:cs typeface="Arial" pitchFamily="34" charset="0"/>
              </a:rPr>
              <a:t>физраствор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D5W –5%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декстроза в воде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N.A. –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данные не доступны ко времени печати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1340772"/>
          <a:ext cx="8280919" cy="3834673"/>
        </p:xfrm>
        <a:graphic>
          <a:graphicData uri="http://schemas.openxmlformats.org/drawingml/2006/table">
            <a:tbl>
              <a:tblPr/>
              <a:tblGrid>
                <a:gridCol w="1874248"/>
                <a:gridCol w="2151705"/>
                <a:gridCol w="1472219"/>
                <a:gridCol w="1433841"/>
                <a:gridCol w="1348906"/>
              </a:tblGrid>
              <a:tr h="474407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Медикамент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Препарат</a:t>
                      </a:r>
                      <a:r>
                        <a:rPr lang="en-US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/ </a:t>
                      </a: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Раствор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Концентрация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Стабильность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565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Комн. температура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(23-25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Холод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(4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110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1.8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1.2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КЕТОРОЛАК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1.9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БУПИВАКАИН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0.125%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0.125%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БУПИВАКАИН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0.125%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120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0.125%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БУПИВАКАИН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0.125%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240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0.125%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МОРФИН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+mn-ea"/>
                          <a:ea typeface="+mn-ea"/>
                          <a:cs typeface="Times New Roman"/>
                        </a:rPr>
                        <a:t>84</a:t>
                      </a:r>
                      <a:r>
                        <a:rPr lang="ru-RU" sz="1000" kern="100" dirty="0" smtClean="0">
                          <a:latin typeface="+mn-ea"/>
                          <a:ea typeface="+mn-ea"/>
                          <a:cs typeface="Times New Roman"/>
                        </a:rPr>
                        <a:t>мг </a:t>
                      </a:r>
                      <a:r>
                        <a:rPr lang="ru-RU" sz="1000" kern="100" dirty="0" err="1" smtClean="0">
                          <a:latin typeface="+mn-ea"/>
                          <a:ea typeface="+mn-ea"/>
                          <a:cs typeface="Times New Roman"/>
                        </a:rPr>
                        <a:t>сульф</a:t>
                      </a:r>
                      <a:r>
                        <a:rPr lang="ru-RU" sz="1000" kern="100" dirty="0" smtClean="0"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r>
                        <a:rPr lang="ru-RU" sz="10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морфина  в</a:t>
                      </a:r>
                      <a:r>
                        <a:rPr lang="en-US" sz="1000" kern="100" dirty="0" smtClean="0">
                          <a:latin typeface="+mn-ea"/>
                          <a:ea typeface="+mn-ea"/>
                          <a:cs typeface="Times New Roman"/>
                        </a:rPr>
                        <a:t> 84</a:t>
                      </a:r>
                      <a:r>
                        <a:rPr lang="ru-RU" sz="10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0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0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0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1.0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l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МОРФИН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126мг 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сульф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морфина 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84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1.5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МОРФИН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168мг 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сульф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морфина 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84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altLang="en-US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2.0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ФЕНТАНИЛА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ЦИТРАТ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Фентанила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err="1" smtClean="0">
                          <a:latin typeface="+mn-ea"/>
                          <a:ea typeface="+mn-ea"/>
                          <a:cs typeface="Times New Roman"/>
                        </a:rPr>
                        <a:t>цит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.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D5W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20mcq/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30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при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5852" marR="4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620688"/>
            <a:ext cx="8507412" cy="576064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algn="ctr"/>
            <a:r>
              <a:rPr lang="en-US" altLang="ko-KR" b="1" dirty="0" smtClean="0"/>
              <a:t>4-3.</a:t>
            </a:r>
            <a:r>
              <a:rPr lang="ru-RU" altLang="ko-KR" b="1" dirty="0" smtClean="0"/>
              <a:t> Стабильность препарата в </a:t>
            </a:r>
            <a:r>
              <a:rPr lang="en-US" altLang="ko-KR" b="1" dirty="0" err="1" smtClean="0"/>
              <a:t>Accufuser</a:t>
            </a:r>
            <a:r>
              <a:rPr lang="en-US" altLang="ko-KR" b="1" baseline="30000" dirty="0" smtClean="0"/>
              <a:t>®</a:t>
            </a:r>
            <a:r>
              <a:rPr lang="ru-RU" altLang="ko-KR" b="1" dirty="0" smtClean="0"/>
              <a:t> (продолжение</a:t>
            </a:r>
            <a:r>
              <a:rPr lang="en-US" altLang="ko-KR" b="1" dirty="0" smtClean="0"/>
              <a:t>)                                                                                                                     </a:t>
            </a:r>
            <a:endParaRPr lang="ko-KR" altLang="ko-KR" dirty="0" smtClean="0"/>
          </a:p>
          <a:p>
            <a:r>
              <a:rPr lang="en-US" altLang="ko-KR" sz="1400" b="1" dirty="0" smtClean="0"/>
              <a:t>                                                                                                                                  (</a:t>
            </a:r>
            <a:r>
              <a:rPr lang="ru-RU" altLang="ko-KR" sz="1400" b="1" dirty="0" smtClean="0"/>
              <a:t>Ед.</a:t>
            </a:r>
            <a:r>
              <a:rPr lang="en-US" altLang="ko-KR" sz="1400" b="1" dirty="0" smtClean="0"/>
              <a:t>: </a:t>
            </a:r>
            <a:r>
              <a:rPr lang="ru-RU" altLang="ko-KR" sz="1400" b="1" dirty="0" smtClean="0"/>
              <a:t>день</a:t>
            </a:r>
            <a:r>
              <a:rPr lang="en-US" altLang="ko-KR" sz="1400" b="1" dirty="0" smtClean="0"/>
              <a:t>)</a:t>
            </a:r>
            <a:endParaRPr lang="ko-KR" altLang="ko-KR" sz="14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5805264"/>
            <a:ext cx="73803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+mn-ea"/>
                <a:cs typeface="Arial" pitchFamily="34" charset="0"/>
              </a:rPr>
              <a:t>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Прим.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: NS – </a:t>
            </a:r>
            <a:r>
              <a:rPr kumimoji="1" lang="ru-RU" altLang="ko-KR" sz="1100" dirty="0" err="1" smtClean="0">
                <a:latin typeface="+mn-ea"/>
                <a:cs typeface="Arial" pitchFamily="34" charset="0"/>
              </a:rPr>
              <a:t>физраствор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D5W –5%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декстроза в воде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N.A. –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данные не доступны ко времени печати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3529" y="1196756"/>
          <a:ext cx="8424935" cy="4517719"/>
        </p:xfrm>
        <a:graphic>
          <a:graphicData uri="http://schemas.openxmlformats.org/drawingml/2006/table">
            <a:tbl>
              <a:tblPr/>
              <a:tblGrid>
                <a:gridCol w="1579638"/>
                <a:gridCol w="1520052"/>
                <a:gridCol w="1785808"/>
                <a:gridCol w="1490854"/>
                <a:gridCol w="1190538"/>
                <a:gridCol w="858045"/>
              </a:tblGrid>
              <a:tr h="407600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Медикамент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Бренд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Препарат</a:t>
                      </a:r>
                      <a:r>
                        <a:rPr lang="en-US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/ </a:t>
                      </a:r>
                      <a:r>
                        <a:rPr lang="ru-RU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Раствор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Концентрация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Стабильность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77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altLang="ko-KR" sz="900" kern="100" dirty="0" smtClean="0">
                          <a:latin typeface="+mn-ea"/>
                          <a:ea typeface="+mn-ea"/>
                          <a:cs typeface="Times New Roman"/>
                        </a:rPr>
                        <a:t>Комн. температура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+mn-ea"/>
                          <a:ea typeface="+mn-ea"/>
                          <a:cs typeface="Times New Roman"/>
                        </a:rPr>
                        <a:t>(23-25</a:t>
                      </a:r>
                      <a:r>
                        <a:rPr lang="en-US" sz="9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9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b="1" kern="100" dirty="0" smtClean="0">
                          <a:latin typeface="+mn-ea"/>
                          <a:ea typeface="+mn-ea"/>
                          <a:cs typeface="Times New Roman"/>
                        </a:rPr>
                        <a:t>Холод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+mn-ea"/>
                          <a:ea typeface="+mn-ea"/>
                          <a:cs typeface="Times New Roman"/>
                        </a:rPr>
                        <a:t>(4-8</a:t>
                      </a:r>
                      <a:r>
                        <a:rPr lang="en-US" sz="9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9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БЛЕОМИЦИН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BLENOXANE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Сульфат </a:t>
                      </a: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блеомицина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4µ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ЦИСПЛАТИН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CDDP, PLATINOL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Цисплатин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ЦИКЛОФОСФАМИД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CYTOXAN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Циклофосфамид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ЦИТАРАБИН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ARA-C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Цитарабин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ДОКСОРУБИЦИН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ADRIAMYCIN, ADR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Доксорубицин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2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ЭТОПОЗИД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VESPESID, VP-16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Этопозид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2-4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NS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ru-RU" sz="9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3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ФЛОКСУРИДИН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FUDR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Флоксуридин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ru-RU" sz="9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5-10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NS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ФЛУОРОУРОЦИЛ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5-FU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Майне</a:t>
                      </a:r>
                      <a:r>
                        <a:rPr lang="ru-RU" sz="9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Флуороуроцил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1.6-14.5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31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BAJCAFVBL+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МЕСНА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HOLOXAN,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UROMITEXAN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Аста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ИФО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+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МЕСНА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16+3.2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8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ЛЕЙКОВОРИН КАЛЬЦИЯ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WELLCOVORIN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Лейковорин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кальция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10-20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NS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7*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7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МЕТОТРЕКСАТ</a:t>
                      </a:r>
                      <a:r>
                        <a:rPr lang="ru-RU" sz="9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НАТРИЯ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FOLEX, MTX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Метотрексат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1-2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4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МИТОКСАНТРОН ГИДРОХЛОРИД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NOVANTRONE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Митоксантрон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7*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2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ВИНБЛАСТАНА СУЛЬФАТ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VELBAN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Винбластина</a:t>
                      </a:r>
                      <a:r>
                        <a:rPr lang="ru-RU" sz="9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baseline="0" dirty="0" err="1" smtClean="0">
                          <a:latin typeface="+mn-ea"/>
                          <a:ea typeface="+mn-ea"/>
                          <a:cs typeface="Times New Roman"/>
                        </a:rPr>
                        <a:t>сульф</a:t>
                      </a:r>
                      <a:r>
                        <a:rPr lang="ru-RU" sz="9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. В темной бутылке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21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21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ВИНКРИСТИН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ONCOVIN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err="1" smtClean="0">
                          <a:latin typeface="+mn-ea"/>
                          <a:ea typeface="+mn-ea"/>
                          <a:cs typeface="Times New Roman"/>
                        </a:rPr>
                        <a:t>Винкристин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 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 err="1">
                          <a:latin typeface="+mn-ea"/>
                          <a:ea typeface="+mn-ea"/>
                          <a:cs typeface="Times New Roman"/>
                        </a:rPr>
                        <a:t>Nacl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 µ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20µ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г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900" kern="100" dirty="0" err="1">
                          <a:latin typeface="+mn-ea"/>
                          <a:ea typeface="+mn-ea"/>
                          <a:cs typeface="Times New Roman"/>
                        </a:rPr>
                        <a:t>Nacl</a:t>
                      </a: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+mn-ea"/>
                          <a:ea typeface="+mn-ea"/>
                          <a:cs typeface="Times New Roman"/>
                        </a:rPr>
                        <a:t>21</a:t>
                      </a:r>
                      <a:endParaRPr lang="ko-KR" sz="9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+mn-ea"/>
                          <a:ea typeface="+mn-ea"/>
                          <a:cs typeface="Times New Roman"/>
                        </a:rPr>
                        <a:t>25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2666" marR="42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620688"/>
            <a:ext cx="8507412" cy="576064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algn="ctr"/>
            <a:r>
              <a:rPr lang="en-US" altLang="ko-KR" b="1" dirty="0" smtClean="0"/>
              <a:t>4-4. </a:t>
            </a:r>
            <a:r>
              <a:rPr lang="ru-RU" altLang="ko-KR" b="1" dirty="0" smtClean="0"/>
              <a:t>Стабильность препарата в </a:t>
            </a:r>
            <a:r>
              <a:rPr lang="en-US" altLang="ko-KR" b="1" dirty="0" err="1" smtClean="0"/>
              <a:t>Accufuser</a:t>
            </a:r>
            <a:r>
              <a:rPr lang="en-US" altLang="ko-KR" b="1" baseline="30000" dirty="0" smtClean="0"/>
              <a:t>®</a:t>
            </a:r>
            <a:r>
              <a:rPr lang="ru-RU" altLang="ko-KR" b="1" dirty="0" smtClean="0"/>
              <a:t> (продолжение</a:t>
            </a:r>
            <a:r>
              <a:rPr lang="en-US" altLang="ko-KR" b="1" dirty="0" smtClean="0"/>
              <a:t>)                                    </a:t>
            </a:r>
            <a:endParaRPr lang="ko-KR" altLang="ko-KR" dirty="0" smtClean="0"/>
          </a:p>
          <a:p>
            <a:r>
              <a:rPr lang="en-US" altLang="ko-KR" sz="1400" b="1" dirty="0" smtClean="0"/>
              <a:t>                                                                                                                                  (</a:t>
            </a:r>
            <a:r>
              <a:rPr lang="ru-RU" altLang="ko-KR" sz="1400" b="1" dirty="0" smtClean="0"/>
              <a:t>Ед.</a:t>
            </a:r>
            <a:r>
              <a:rPr lang="en-US" altLang="ko-KR" sz="1400" b="1" dirty="0" smtClean="0"/>
              <a:t>: </a:t>
            </a:r>
            <a:r>
              <a:rPr lang="ru-RU" altLang="ko-KR" sz="1400" b="1" dirty="0" smtClean="0"/>
              <a:t>день</a:t>
            </a:r>
            <a:r>
              <a:rPr lang="en-US" altLang="ko-KR" sz="1400" b="1" dirty="0" smtClean="0"/>
              <a:t>)</a:t>
            </a:r>
            <a:endParaRPr lang="ko-KR" altLang="ko-KR" sz="14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661248"/>
            <a:ext cx="73803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+mn-ea"/>
                <a:cs typeface="Arial" pitchFamily="34" charset="0"/>
              </a:rPr>
              <a:t>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Прим.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: NS – </a:t>
            </a:r>
            <a:r>
              <a:rPr kumimoji="1" lang="ru-RU" altLang="ko-KR" sz="1100" dirty="0" err="1" smtClean="0">
                <a:latin typeface="+mn-ea"/>
                <a:cs typeface="Arial" pitchFamily="34" charset="0"/>
              </a:rPr>
              <a:t>физраствор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D5W –5%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декстроза в воде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N.A. –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данные не доступны ко времени печати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1268761"/>
          <a:ext cx="8208911" cy="4320478"/>
        </p:xfrm>
        <a:graphic>
          <a:graphicData uri="http://schemas.openxmlformats.org/drawingml/2006/table">
            <a:tbl>
              <a:tblPr/>
              <a:tblGrid>
                <a:gridCol w="1985753"/>
                <a:gridCol w="1470929"/>
                <a:gridCol w="2149818"/>
                <a:gridCol w="1450284"/>
                <a:gridCol w="1152127"/>
              </a:tblGrid>
              <a:tr h="506078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Медикаменты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Бренды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Концентрация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Стабильность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15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Комн. температура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(23-25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Холод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(4-8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АГЛЮЦЕРАДАЗА В ИН.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Ceredase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1.2-1.5u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 ед./мл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100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ЦИМЕТИДИН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Tegamet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900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100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D5W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ДЕСФЕРРОКСАМИН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Desferal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250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ДЕКСАМЕТАЗОН НАТРИЯ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Decadron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4-24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ДОБУТАМИН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Doburex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1-4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ГЕПАРИН НАТРИЯ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-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20-35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ед./мл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МЕТОКЛОПРОМИД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Regian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2-5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ОДАНСЕТРОНА ГИД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Zofran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кг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50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ПЕНТАМИДИНА ИЗЕТ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Pentam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1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РАНИТИДИН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Zantac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92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МЕТИЛПРЕДНИЗОЛОН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Novopharm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1-10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2.56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ПАМИДРОНАТ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Mayne Pharma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0.06-0.36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21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620688"/>
            <a:ext cx="8507412" cy="576064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algn="ctr"/>
            <a:r>
              <a:rPr lang="en-US" altLang="ko-KR" sz="1600" b="1" dirty="0" smtClean="0"/>
              <a:t>4-5.</a:t>
            </a:r>
            <a:r>
              <a:rPr lang="ru-RU" altLang="ko-KR" sz="1600" b="1" dirty="0" smtClean="0"/>
              <a:t> Стабильность антибиотиков и антивирусных препаратов в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Accufuser</a:t>
            </a:r>
            <a:r>
              <a:rPr lang="en-US" altLang="ko-KR" sz="1600" b="1" baseline="30000" dirty="0" smtClean="0"/>
              <a:t>®</a:t>
            </a:r>
            <a:r>
              <a:rPr lang="en-US" altLang="ko-KR" sz="1600" b="1" dirty="0" smtClean="0"/>
              <a:t>                                                                                                                  </a:t>
            </a:r>
            <a:endParaRPr lang="ko-KR" altLang="ko-KR" sz="1600" dirty="0" smtClean="0"/>
          </a:p>
          <a:p>
            <a:r>
              <a:rPr lang="en-US" altLang="ko-KR" sz="1400" b="1" dirty="0" smtClean="0"/>
              <a:t>                                                                                      (</a:t>
            </a:r>
            <a:r>
              <a:rPr lang="ru-RU" altLang="ko-KR" sz="1400" b="1" dirty="0" smtClean="0"/>
              <a:t>Ед.</a:t>
            </a:r>
            <a:r>
              <a:rPr lang="en-US" altLang="ko-KR" sz="1400" b="1" dirty="0" smtClean="0"/>
              <a:t>: </a:t>
            </a:r>
            <a:r>
              <a:rPr lang="ru-RU" altLang="ko-KR" sz="1400" b="1" dirty="0" smtClean="0"/>
              <a:t>день, если иное не указано)</a:t>
            </a:r>
            <a:endParaRPr lang="ko-KR" altLang="ko-KR" sz="14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8112" y="5975702"/>
            <a:ext cx="73803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+mn-ea"/>
                <a:cs typeface="Arial" pitchFamily="34" charset="0"/>
              </a:rPr>
              <a:t>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Прим.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: NS – </a:t>
            </a:r>
            <a:r>
              <a:rPr kumimoji="1" lang="ru-RU" altLang="ko-KR" sz="1100" dirty="0" err="1" smtClean="0">
                <a:latin typeface="+mn-ea"/>
                <a:cs typeface="Arial" pitchFamily="34" charset="0"/>
              </a:rPr>
              <a:t>физраствор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D5W –5%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декстроза в воде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N.A. –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данные не доступны ко времени печати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95535" y="1196756"/>
          <a:ext cx="8352928" cy="4752523"/>
        </p:xfrm>
        <a:graphic>
          <a:graphicData uri="http://schemas.openxmlformats.org/drawingml/2006/table">
            <a:tbl>
              <a:tblPr/>
              <a:tblGrid>
                <a:gridCol w="2016225"/>
                <a:gridCol w="1846501"/>
                <a:gridCol w="1842134"/>
                <a:gridCol w="1381601"/>
                <a:gridCol w="1266467"/>
              </a:tblGrid>
              <a:tr h="405566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Медикаменты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Бренды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Концентрация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Стабильность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39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Комн. </a:t>
                      </a:r>
                      <a:r>
                        <a:rPr lang="ru-RU" sz="1100" b="1" kern="100" dirty="0" err="1" smtClean="0">
                          <a:latin typeface="+mn-ea"/>
                          <a:ea typeface="+mn-ea"/>
                          <a:cs typeface="Times New Roman"/>
                        </a:rPr>
                        <a:t>температ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(23-25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Холод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(4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8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ТРИКАРЦИЛЛИН И КЛАВУЛАНОВАЯ</a:t>
                      </a:r>
                      <a:r>
                        <a:rPr lang="ru-RU" sz="900" kern="100" baseline="0" dirty="0" smtClean="0">
                          <a:latin typeface="+mn-ea"/>
                          <a:ea typeface="+mn-ea"/>
                          <a:cs typeface="Times New Roman"/>
                        </a:rPr>
                        <a:t> КИСЛОТА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Timentin (GlaxoSmithKline)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0+1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60+2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6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ПИПЕРАЦИЛИН И ТАЗОБАКТАМ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Tazocin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20+2.5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80mg+10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8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ГАНЦИКЛОВИР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Cimevene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1-5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или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6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АМПИЦИЛ НАТР. СОЛЬ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Ampicillin sod. (Sigma)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SW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6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ПЕНИЦИЛЛИН </a:t>
                      </a:r>
                      <a:r>
                        <a:rPr lang="en-US" sz="900" kern="100" dirty="0" smtClean="0">
                          <a:latin typeface="+mn-ea"/>
                          <a:ea typeface="+mn-ea"/>
                          <a:cs typeface="Times New Roman"/>
                        </a:rPr>
                        <a:t>G </a:t>
                      </a: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КАЛИЯ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Penicillin G pot. (Sigma)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10,000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ед. 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50,000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ед. в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N.A.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6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ОКСАЦИЛИН НАТРИЯ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Oxacillin sod. (Fluka)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42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42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6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НАФЦИЛИН НАТРИЯ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Nafcillin sod. (Sigma)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2.5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2.5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42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42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94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ЦЕФЕРИМ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Axepim (Bristol)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60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30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часов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30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часов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30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часов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30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21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49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ВАНКОМИЦИН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Hospira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2.5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, 5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29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8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+mn-ea"/>
                          <a:ea typeface="+mn-ea"/>
                          <a:cs typeface="Times New Roman"/>
                        </a:rPr>
                        <a:t>МЕРОПЕНЕМ</a:t>
                      </a:r>
                      <a:endParaRPr lang="ko-KR" sz="9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MERREM (Astra </a:t>
                      </a:r>
                      <a:r>
                        <a:rPr lang="en-US" sz="1100" kern="100" dirty="0" err="1">
                          <a:latin typeface="+mn-ea"/>
                          <a:ea typeface="+mn-ea"/>
                          <a:cs typeface="Times New Roman"/>
                        </a:rPr>
                        <a:t>Zenaca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5-20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NS 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Менее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1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часа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4.5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620688"/>
            <a:ext cx="8507412" cy="576064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algn="ctr"/>
            <a:r>
              <a:rPr lang="en-US" altLang="ko-KR" b="1" dirty="0" smtClean="0"/>
              <a:t>4-6.</a:t>
            </a:r>
            <a:r>
              <a:rPr lang="ru-RU" altLang="ko-KR" b="1" dirty="0" smtClean="0"/>
              <a:t> Стабильность антибиотиков и антивирусных препаратов в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Accufuser</a:t>
            </a:r>
            <a:r>
              <a:rPr lang="en-US" altLang="ko-KR" b="1" baseline="30000" dirty="0" smtClean="0"/>
              <a:t>®</a:t>
            </a:r>
            <a:r>
              <a:rPr lang="en-US" altLang="ko-KR" b="1" dirty="0" smtClean="0"/>
              <a:t>                                                                                                                  </a:t>
            </a:r>
            <a:endParaRPr lang="ko-KR" altLang="ko-KR" dirty="0" smtClean="0"/>
          </a:p>
          <a:p>
            <a:r>
              <a:rPr lang="en-US" altLang="ko-KR" sz="1400" b="1" dirty="0" smtClean="0"/>
              <a:t>                                                                                      (</a:t>
            </a:r>
            <a:r>
              <a:rPr lang="ru-RU" altLang="ko-KR" sz="1400" b="1" dirty="0" smtClean="0"/>
              <a:t>Ед.</a:t>
            </a:r>
            <a:r>
              <a:rPr lang="en-US" altLang="ko-KR" sz="1400" b="1" dirty="0" smtClean="0"/>
              <a:t>: </a:t>
            </a:r>
            <a:r>
              <a:rPr lang="ru-RU" altLang="ko-KR" sz="1400" b="1" dirty="0" smtClean="0"/>
              <a:t>день, если иное не указано</a:t>
            </a:r>
            <a:r>
              <a:rPr lang="en-US" altLang="ko-KR" sz="1400" b="1" dirty="0" smtClean="0"/>
              <a:t>)</a:t>
            </a:r>
            <a:endParaRPr lang="ko-KR" altLang="ko-KR" sz="14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4581128"/>
            <a:ext cx="73803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+mn-ea"/>
                <a:cs typeface="Arial" pitchFamily="34" charset="0"/>
              </a:rPr>
              <a:t>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Прим.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: NS – </a:t>
            </a:r>
            <a:r>
              <a:rPr kumimoji="1" lang="ru-RU" altLang="ko-KR" sz="1100" dirty="0" err="1" smtClean="0">
                <a:latin typeface="+mn-ea"/>
                <a:cs typeface="Arial" pitchFamily="34" charset="0"/>
              </a:rPr>
              <a:t>физраствор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D5W –5%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декстроза в воде</a:t>
            </a:r>
            <a:r>
              <a:rPr kumimoji="1" lang="en-US" altLang="ko-KR" sz="1100" dirty="0" smtClean="0">
                <a:latin typeface="+mn-ea"/>
                <a:cs typeface="Arial" pitchFamily="34" charset="0"/>
              </a:rPr>
              <a:t>, N.A. – </a:t>
            </a:r>
            <a:r>
              <a:rPr kumimoji="1" lang="ru-RU" altLang="ko-KR" sz="1100" dirty="0" smtClean="0">
                <a:latin typeface="+mn-ea"/>
                <a:cs typeface="Arial" pitchFamily="34" charset="0"/>
              </a:rPr>
              <a:t>данные не доступны ко времени печати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5" y="1412779"/>
          <a:ext cx="8280918" cy="3024332"/>
        </p:xfrm>
        <a:graphic>
          <a:graphicData uri="http://schemas.openxmlformats.org/drawingml/2006/table">
            <a:tbl>
              <a:tblPr/>
              <a:tblGrid>
                <a:gridCol w="2003173"/>
                <a:gridCol w="1826253"/>
                <a:gridCol w="1826253"/>
                <a:gridCol w="1369690"/>
                <a:gridCol w="1255549"/>
              </a:tblGrid>
              <a:tr h="433807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Медикамент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Бренды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Концентрация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Стабильность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29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Комн. </a:t>
                      </a:r>
                      <a:r>
                        <a:rPr lang="ru-RU" sz="1100" b="1" kern="100" dirty="0" err="1" smtClean="0">
                          <a:latin typeface="+mn-ea"/>
                          <a:ea typeface="+mn-ea"/>
                          <a:cs typeface="Times New Roman"/>
                        </a:rPr>
                        <a:t>Температ</a:t>
                      </a: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(23-25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latin typeface="+mn-ea"/>
                          <a:ea typeface="+mn-ea"/>
                          <a:cs typeface="Times New Roman"/>
                        </a:rPr>
                        <a:t>Холод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(4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Arial"/>
                        </a:rPr>
                        <a:t>℃</a:t>
                      </a:r>
                      <a:r>
                        <a:rPr lang="en-US" sz="11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7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ЭРТАПЕНЕМ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INVANZ (Merck Frosst)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5-40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Менее 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24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часов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82 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часа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0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КЛИНДАМИЦИН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SANDOZ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2-12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21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ЦЕФАЗОЛИН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Novopharm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5-40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NS/ 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9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ЦЕФТРИАКСОН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Rocephin (Roche)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5-40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NS/D5W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10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ЦЕФТАЗИМИД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+mn-ea"/>
                          <a:ea typeface="+mn-ea"/>
                          <a:cs typeface="Times New Roman"/>
                        </a:rPr>
                        <a:t>Fortaz (GlaxoSmithKline)</a:t>
                      </a:r>
                      <a:endParaRPr lang="ko-KR" sz="11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5-40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NS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5-40</a:t>
                      </a:r>
                      <a:r>
                        <a:rPr lang="ru-RU" sz="1100" kern="100" dirty="0" smtClean="0">
                          <a:latin typeface="+mn-ea"/>
                          <a:ea typeface="+mn-ea"/>
                          <a:cs typeface="Times New Roman"/>
                        </a:rPr>
                        <a:t>мг/мл в</a:t>
                      </a:r>
                      <a:r>
                        <a:rPr lang="en-US" sz="1100" kern="100" dirty="0" smtClean="0">
                          <a:latin typeface="+mn-ea"/>
                          <a:ea typeface="+mn-ea"/>
                          <a:cs typeface="Times New Roman"/>
                        </a:rPr>
                        <a:t>D5W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ko-KR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6192" marR="46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/>
              <a:t> </a:t>
            </a:r>
            <a:r>
              <a:rPr lang="ru-RU" altLang="ko-KR" sz="2400" dirty="0" smtClean="0"/>
              <a:t>Сертификаты на систему</a:t>
            </a:r>
            <a:endParaRPr lang="en-US" altLang="ko-KR" sz="2400" dirty="0" smtClean="0"/>
          </a:p>
          <a:p>
            <a:pPr lvl="1" eaLnBrk="1" hangingPunct="1">
              <a:buFontTx/>
              <a:buNone/>
            </a:pPr>
            <a:r>
              <a:rPr lang="en-US" altLang="ko-KR" dirty="0" smtClean="0"/>
              <a:t>   a. ISO9001</a:t>
            </a:r>
          </a:p>
          <a:p>
            <a:pPr lvl="1" eaLnBrk="1" hangingPunct="1">
              <a:buFontTx/>
              <a:buNone/>
            </a:pPr>
            <a:r>
              <a:rPr lang="en-US" altLang="ko-KR" dirty="0" smtClean="0"/>
              <a:t>   </a:t>
            </a:r>
            <a:r>
              <a:rPr lang="ru-RU" altLang="ko-KR" dirty="0" smtClean="0"/>
              <a:t>б</a:t>
            </a:r>
            <a:r>
              <a:rPr lang="en-US" altLang="ko-KR" dirty="0" smtClean="0"/>
              <a:t>. EN46001</a:t>
            </a:r>
          </a:p>
          <a:p>
            <a:pPr lvl="1" eaLnBrk="1" hangingPunct="1">
              <a:buFontTx/>
              <a:buNone/>
            </a:pPr>
            <a:r>
              <a:rPr lang="en-US" altLang="ko-KR" dirty="0" smtClean="0"/>
              <a:t>   </a:t>
            </a:r>
            <a:r>
              <a:rPr lang="ru-RU" altLang="ko-KR" dirty="0" smtClean="0"/>
              <a:t>в</a:t>
            </a:r>
            <a:r>
              <a:rPr lang="en-US" altLang="ko-KR" dirty="0" smtClean="0"/>
              <a:t>. EN ISO13485</a:t>
            </a:r>
          </a:p>
          <a:p>
            <a:pPr lvl="1" eaLnBrk="1" hangingPunct="1">
              <a:buFontTx/>
              <a:buNone/>
            </a:pPr>
            <a:endParaRPr lang="en-US" altLang="ko-KR" dirty="0" smtClean="0"/>
          </a:p>
          <a:p>
            <a:pPr eaLnBrk="1" hangingPunct="1">
              <a:buFontTx/>
              <a:buNone/>
            </a:pPr>
            <a:r>
              <a:rPr lang="ru-RU" altLang="ko-KR" sz="2400" dirty="0" smtClean="0"/>
              <a:t>Сертификаты на продукт</a:t>
            </a:r>
            <a:endParaRPr lang="en-US" altLang="ko-KR" dirty="0" smtClean="0"/>
          </a:p>
          <a:p>
            <a:pPr lvl="1" eaLnBrk="1" hangingPunct="1">
              <a:buFontTx/>
              <a:buNone/>
            </a:pPr>
            <a:r>
              <a:rPr lang="en-US" altLang="ko-KR" dirty="0" smtClean="0"/>
              <a:t>   a. CE</a:t>
            </a:r>
          </a:p>
          <a:p>
            <a:pPr lvl="1" eaLnBrk="1" hangingPunct="1">
              <a:buFontTx/>
              <a:buNone/>
            </a:pPr>
            <a:r>
              <a:rPr lang="en-US" altLang="ko-KR" dirty="0" smtClean="0"/>
              <a:t>   </a:t>
            </a:r>
            <a:r>
              <a:rPr lang="ru-RU" altLang="ko-KR" dirty="0" smtClean="0"/>
              <a:t>б</a:t>
            </a:r>
            <a:r>
              <a:rPr lang="en-US" altLang="ko-KR" dirty="0" smtClean="0"/>
              <a:t>. FDA</a:t>
            </a:r>
          </a:p>
          <a:p>
            <a:pPr lvl="1" eaLnBrk="1" hangingPunct="1">
              <a:buFontTx/>
              <a:buNone/>
            </a:pPr>
            <a:r>
              <a:rPr lang="en-US" altLang="ko-KR" dirty="0" smtClean="0"/>
              <a:t>   </a:t>
            </a:r>
            <a:r>
              <a:rPr lang="ru-RU" altLang="ko-KR" dirty="0" smtClean="0"/>
              <a:t>в</a:t>
            </a:r>
            <a:r>
              <a:rPr lang="en-US" altLang="ko-KR" dirty="0" smtClean="0"/>
              <a:t>. KFDA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95738" y="2349500"/>
            <a:ext cx="1182687" cy="2809875"/>
            <a:chOff x="2334" y="1480"/>
            <a:chExt cx="745" cy="177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10800000">
              <a:off x="2334" y="1480"/>
              <a:ext cx="433" cy="1770"/>
              <a:chOff x="3761" y="571"/>
              <a:chExt cx="489" cy="1998"/>
            </a:xfrm>
          </p:grpSpPr>
          <p:sp>
            <p:nvSpPr>
              <p:cNvPr id="44040" name="Freeform 7"/>
              <p:cNvSpPr>
                <a:spLocks/>
              </p:cNvSpPr>
              <p:nvPr/>
            </p:nvSpPr>
            <p:spPr bwMode="auto">
              <a:xfrm>
                <a:off x="3761" y="571"/>
                <a:ext cx="489" cy="1018"/>
              </a:xfrm>
              <a:custGeom>
                <a:avLst/>
                <a:gdLst>
                  <a:gd name="T0" fmla="*/ 348 w 489"/>
                  <a:gd name="T1" fmla="*/ 179 h 1018"/>
                  <a:gd name="T2" fmla="*/ 129 w 489"/>
                  <a:gd name="T3" fmla="*/ 179 h 1018"/>
                  <a:gd name="T4" fmla="*/ 114 w 489"/>
                  <a:gd name="T5" fmla="*/ 182 h 1018"/>
                  <a:gd name="T6" fmla="*/ 98 w 489"/>
                  <a:gd name="T7" fmla="*/ 186 h 1018"/>
                  <a:gd name="T8" fmla="*/ 83 w 489"/>
                  <a:gd name="T9" fmla="*/ 192 h 1018"/>
                  <a:gd name="T10" fmla="*/ 70 w 489"/>
                  <a:gd name="T11" fmla="*/ 204 h 1018"/>
                  <a:gd name="T12" fmla="*/ 59 w 489"/>
                  <a:gd name="T13" fmla="*/ 215 h 1018"/>
                  <a:gd name="T14" fmla="*/ 51 w 489"/>
                  <a:gd name="T15" fmla="*/ 229 h 1018"/>
                  <a:gd name="T16" fmla="*/ 41 w 489"/>
                  <a:gd name="T17" fmla="*/ 245 h 1018"/>
                  <a:gd name="T18" fmla="*/ 30 w 489"/>
                  <a:gd name="T19" fmla="*/ 267 h 1018"/>
                  <a:gd name="T20" fmla="*/ 23 w 489"/>
                  <a:gd name="T21" fmla="*/ 289 h 1018"/>
                  <a:gd name="T22" fmla="*/ 16 w 489"/>
                  <a:gd name="T23" fmla="*/ 314 h 1018"/>
                  <a:gd name="T24" fmla="*/ 9 w 489"/>
                  <a:gd name="T25" fmla="*/ 345 h 1018"/>
                  <a:gd name="T26" fmla="*/ 5 w 489"/>
                  <a:gd name="T27" fmla="*/ 382 h 1018"/>
                  <a:gd name="T28" fmla="*/ 1 w 489"/>
                  <a:gd name="T29" fmla="*/ 421 h 1018"/>
                  <a:gd name="T30" fmla="*/ 0 w 489"/>
                  <a:gd name="T31" fmla="*/ 465 h 1018"/>
                  <a:gd name="T32" fmla="*/ 0 w 489"/>
                  <a:gd name="T33" fmla="*/ 1017 h 1018"/>
                  <a:gd name="T34" fmla="*/ 137 w 489"/>
                  <a:gd name="T35" fmla="*/ 1016 h 1018"/>
                  <a:gd name="T36" fmla="*/ 137 w 489"/>
                  <a:gd name="T37" fmla="*/ 564 h 1018"/>
                  <a:gd name="T38" fmla="*/ 140 w 489"/>
                  <a:gd name="T39" fmla="*/ 543 h 1018"/>
                  <a:gd name="T40" fmla="*/ 144 w 489"/>
                  <a:gd name="T41" fmla="*/ 525 h 1018"/>
                  <a:gd name="T42" fmla="*/ 149 w 489"/>
                  <a:gd name="T43" fmla="*/ 513 h 1018"/>
                  <a:gd name="T44" fmla="*/ 154 w 489"/>
                  <a:gd name="T45" fmla="*/ 504 h 1018"/>
                  <a:gd name="T46" fmla="*/ 160 w 489"/>
                  <a:gd name="T47" fmla="*/ 495 h 1018"/>
                  <a:gd name="T48" fmla="*/ 165 w 489"/>
                  <a:gd name="T49" fmla="*/ 490 h 1018"/>
                  <a:gd name="T50" fmla="*/ 167 w 489"/>
                  <a:gd name="T51" fmla="*/ 490 h 1018"/>
                  <a:gd name="T52" fmla="*/ 350 w 489"/>
                  <a:gd name="T53" fmla="*/ 490 h 1018"/>
                  <a:gd name="T54" fmla="*/ 350 w 489"/>
                  <a:gd name="T55" fmla="*/ 655 h 1018"/>
                  <a:gd name="T56" fmla="*/ 488 w 489"/>
                  <a:gd name="T57" fmla="*/ 337 h 1018"/>
                  <a:gd name="T58" fmla="*/ 348 w 489"/>
                  <a:gd name="T59" fmla="*/ 0 h 1018"/>
                  <a:gd name="T60" fmla="*/ 348 w 489"/>
                  <a:gd name="T61" fmla="*/ 179 h 10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9"/>
                  <a:gd name="T94" fmla="*/ 0 h 1018"/>
                  <a:gd name="T95" fmla="*/ 489 w 489"/>
                  <a:gd name="T96" fmla="*/ 1018 h 10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9" h="1018">
                    <a:moveTo>
                      <a:pt x="348" y="179"/>
                    </a:moveTo>
                    <a:lnTo>
                      <a:pt x="129" y="179"/>
                    </a:lnTo>
                    <a:lnTo>
                      <a:pt x="114" y="182"/>
                    </a:lnTo>
                    <a:lnTo>
                      <a:pt x="98" y="186"/>
                    </a:lnTo>
                    <a:lnTo>
                      <a:pt x="83" y="192"/>
                    </a:lnTo>
                    <a:lnTo>
                      <a:pt x="70" y="204"/>
                    </a:lnTo>
                    <a:lnTo>
                      <a:pt x="59" y="215"/>
                    </a:lnTo>
                    <a:lnTo>
                      <a:pt x="51" y="229"/>
                    </a:lnTo>
                    <a:lnTo>
                      <a:pt x="41" y="245"/>
                    </a:lnTo>
                    <a:lnTo>
                      <a:pt x="30" y="267"/>
                    </a:lnTo>
                    <a:lnTo>
                      <a:pt x="23" y="289"/>
                    </a:lnTo>
                    <a:lnTo>
                      <a:pt x="16" y="314"/>
                    </a:lnTo>
                    <a:lnTo>
                      <a:pt x="9" y="345"/>
                    </a:lnTo>
                    <a:lnTo>
                      <a:pt x="5" y="382"/>
                    </a:lnTo>
                    <a:lnTo>
                      <a:pt x="1" y="421"/>
                    </a:lnTo>
                    <a:lnTo>
                      <a:pt x="0" y="465"/>
                    </a:lnTo>
                    <a:lnTo>
                      <a:pt x="0" y="1017"/>
                    </a:lnTo>
                    <a:lnTo>
                      <a:pt x="137" y="1016"/>
                    </a:lnTo>
                    <a:lnTo>
                      <a:pt x="137" y="564"/>
                    </a:lnTo>
                    <a:lnTo>
                      <a:pt x="140" y="543"/>
                    </a:lnTo>
                    <a:lnTo>
                      <a:pt x="144" y="525"/>
                    </a:lnTo>
                    <a:lnTo>
                      <a:pt x="149" y="513"/>
                    </a:lnTo>
                    <a:lnTo>
                      <a:pt x="154" y="504"/>
                    </a:lnTo>
                    <a:lnTo>
                      <a:pt x="160" y="495"/>
                    </a:lnTo>
                    <a:lnTo>
                      <a:pt x="165" y="490"/>
                    </a:lnTo>
                    <a:lnTo>
                      <a:pt x="167" y="490"/>
                    </a:lnTo>
                    <a:lnTo>
                      <a:pt x="350" y="490"/>
                    </a:lnTo>
                    <a:lnTo>
                      <a:pt x="350" y="655"/>
                    </a:lnTo>
                    <a:lnTo>
                      <a:pt x="488" y="337"/>
                    </a:lnTo>
                    <a:lnTo>
                      <a:pt x="348" y="0"/>
                    </a:lnTo>
                    <a:lnTo>
                      <a:pt x="348" y="179"/>
                    </a:lnTo>
                  </a:path>
                </a:pathLst>
              </a:custGeom>
              <a:gradFill rotWithShape="1">
                <a:gsLst>
                  <a:gs pos="0">
                    <a:srgbClr val="4C004C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041" name="Freeform 8"/>
              <p:cNvSpPr>
                <a:spLocks/>
              </p:cNvSpPr>
              <p:nvPr/>
            </p:nvSpPr>
            <p:spPr bwMode="auto">
              <a:xfrm>
                <a:off x="3761" y="1551"/>
                <a:ext cx="489" cy="1018"/>
              </a:xfrm>
              <a:custGeom>
                <a:avLst/>
                <a:gdLst>
                  <a:gd name="T0" fmla="*/ 348 w 489"/>
                  <a:gd name="T1" fmla="*/ 838 h 1018"/>
                  <a:gd name="T2" fmla="*/ 129 w 489"/>
                  <a:gd name="T3" fmla="*/ 838 h 1018"/>
                  <a:gd name="T4" fmla="*/ 114 w 489"/>
                  <a:gd name="T5" fmla="*/ 835 h 1018"/>
                  <a:gd name="T6" fmla="*/ 98 w 489"/>
                  <a:gd name="T7" fmla="*/ 831 h 1018"/>
                  <a:gd name="T8" fmla="*/ 83 w 489"/>
                  <a:gd name="T9" fmla="*/ 825 h 1018"/>
                  <a:gd name="T10" fmla="*/ 70 w 489"/>
                  <a:gd name="T11" fmla="*/ 813 h 1018"/>
                  <a:gd name="T12" fmla="*/ 59 w 489"/>
                  <a:gd name="T13" fmla="*/ 802 h 1018"/>
                  <a:gd name="T14" fmla="*/ 51 w 489"/>
                  <a:gd name="T15" fmla="*/ 788 h 1018"/>
                  <a:gd name="T16" fmla="*/ 41 w 489"/>
                  <a:gd name="T17" fmla="*/ 772 h 1018"/>
                  <a:gd name="T18" fmla="*/ 30 w 489"/>
                  <a:gd name="T19" fmla="*/ 750 h 1018"/>
                  <a:gd name="T20" fmla="*/ 23 w 489"/>
                  <a:gd name="T21" fmla="*/ 728 h 1018"/>
                  <a:gd name="T22" fmla="*/ 16 w 489"/>
                  <a:gd name="T23" fmla="*/ 703 h 1018"/>
                  <a:gd name="T24" fmla="*/ 9 w 489"/>
                  <a:gd name="T25" fmla="*/ 672 h 1018"/>
                  <a:gd name="T26" fmla="*/ 5 w 489"/>
                  <a:gd name="T27" fmla="*/ 635 h 1018"/>
                  <a:gd name="T28" fmla="*/ 1 w 489"/>
                  <a:gd name="T29" fmla="*/ 596 h 1018"/>
                  <a:gd name="T30" fmla="*/ 0 w 489"/>
                  <a:gd name="T31" fmla="*/ 552 h 1018"/>
                  <a:gd name="T32" fmla="*/ 0 w 489"/>
                  <a:gd name="T33" fmla="*/ 0 h 1018"/>
                  <a:gd name="T34" fmla="*/ 137 w 489"/>
                  <a:gd name="T35" fmla="*/ 1 h 1018"/>
                  <a:gd name="T36" fmla="*/ 137 w 489"/>
                  <a:gd name="T37" fmla="*/ 453 h 1018"/>
                  <a:gd name="T38" fmla="*/ 140 w 489"/>
                  <a:gd name="T39" fmla="*/ 474 h 1018"/>
                  <a:gd name="T40" fmla="*/ 144 w 489"/>
                  <a:gd name="T41" fmla="*/ 492 h 1018"/>
                  <a:gd name="T42" fmla="*/ 149 w 489"/>
                  <a:gd name="T43" fmla="*/ 504 h 1018"/>
                  <a:gd name="T44" fmla="*/ 154 w 489"/>
                  <a:gd name="T45" fmla="*/ 513 h 1018"/>
                  <a:gd name="T46" fmla="*/ 160 w 489"/>
                  <a:gd name="T47" fmla="*/ 522 h 1018"/>
                  <a:gd name="T48" fmla="*/ 165 w 489"/>
                  <a:gd name="T49" fmla="*/ 527 h 1018"/>
                  <a:gd name="T50" fmla="*/ 167 w 489"/>
                  <a:gd name="T51" fmla="*/ 527 h 1018"/>
                  <a:gd name="T52" fmla="*/ 350 w 489"/>
                  <a:gd name="T53" fmla="*/ 527 h 1018"/>
                  <a:gd name="T54" fmla="*/ 350 w 489"/>
                  <a:gd name="T55" fmla="*/ 362 h 1018"/>
                  <a:gd name="T56" fmla="*/ 488 w 489"/>
                  <a:gd name="T57" fmla="*/ 680 h 1018"/>
                  <a:gd name="T58" fmla="*/ 348 w 489"/>
                  <a:gd name="T59" fmla="*/ 1017 h 1018"/>
                  <a:gd name="T60" fmla="*/ 348 w 489"/>
                  <a:gd name="T61" fmla="*/ 838 h 10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9"/>
                  <a:gd name="T94" fmla="*/ 0 h 1018"/>
                  <a:gd name="T95" fmla="*/ 489 w 489"/>
                  <a:gd name="T96" fmla="*/ 1018 h 10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9" h="1018">
                    <a:moveTo>
                      <a:pt x="348" y="838"/>
                    </a:moveTo>
                    <a:lnTo>
                      <a:pt x="129" y="838"/>
                    </a:lnTo>
                    <a:lnTo>
                      <a:pt x="114" y="835"/>
                    </a:lnTo>
                    <a:lnTo>
                      <a:pt x="98" y="831"/>
                    </a:lnTo>
                    <a:lnTo>
                      <a:pt x="83" y="825"/>
                    </a:lnTo>
                    <a:lnTo>
                      <a:pt x="70" y="813"/>
                    </a:lnTo>
                    <a:lnTo>
                      <a:pt x="59" y="802"/>
                    </a:lnTo>
                    <a:lnTo>
                      <a:pt x="51" y="788"/>
                    </a:lnTo>
                    <a:lnTo>
                      <a:pt x="41" y="772"/>
                    </a:lnTo>
                    <a:lnTo>
                      <a:pt x="30" y="750"/>
                    </a:lnTo>
                    <a:lnTo>
                      <a:pt x="23" y="728"/>
                    </a:lnTo>
                    <a:lnTo>
                      <a:pt x="16" y="703"/>
                    </a:lnTo>
                    <a:lnTo>
                      <a:pt x="9" y="672"/>
                    </a:lnTo>
                    <a:lnTo>
                      <a:pt x="5" y="635"/>
                    </a:lnTo>
                    <a:lnTo>
                      <a:pt x="1" y="596"/>
                    </a:lnTo>
                    <a:lnTo>
                      <a:pt x="0" y="552"/>
                    </a:lnTo>
                    <a:lnTo>
                      <a:pt x="0" y="0"/>
                    </a:lnTo>
                    <a:lnTo>
                      <a:pt x="137" y="1"/>
                    </a:lnTo>
                    <a:lnTo>
                      <a:pt x="137" y="453"/>
                    </a:lnTo>
                    <a:lnTo>
                      <a:pt x="140" y="474"/>
                    </a:lnTo>
                    <a:lnTo>
                      <a:pt x="144" y="492"/>
                    </a:lnTo>
                    <a:lnTo>
                      <a:pt x="149" y="504"/>
                    </a:lnTo>
                    <a:lnTo>
                      <a:pt x="154" y="513"/>
                    </a:lnTo>
                    <a:lnTo>
                      <a:pt x="160" y="522"/>
                    </a:lnTo>
                    <a:lnTo>
                      <a:pt x="165" y="527"/>
                    </a:lnTo>
                    <a:lnTo>
                      <a:pt x="167" y="527"/>
                    </a:lnTo>
                    <a:lnTo>
                      <a:pt x="350" y="527"/>
                    </a:lnTo>
                    <a:lnTo>
                      <a:pt x="350" y="362"/>
                    </a:lnTo>
                    <a:lnTo>
                      <a:pt x="488" y="680"/>
                    </a:lnTo>
                    <a:lnTo>
                      <a:pt x="348" y="1017"/>
                    </a:lnTo>
                    <a:lnTo>
                      <a:pt x="348" y="838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4039" name="AutoShape 9"/>
            <p:cNvSpPr>
              <a:spLocks noChangeArrowheads="1"/>
            </p:cNvSpPr>
            <p:nvPr/>
          </p:nvSpPr>
          <p:spPr bwMode="auto">
            <a:xfrm rot="10800000" flipH="1">
              <a:off x="2761" y="1930"/>
              <a:ext cx="318" cy="895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4C004C"/>
                </a:gs>
                <a:gs pos="100000">
                  <a:srgbClr val="FF00FF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1" name="내용 개체 틀 3"/>
          <p:cNvSpPr txBox="1">
            <a:spLocks/>
          </p:cNvSpPr>
          <p:nvPr/>
        </p:nvSpPr>
        <p:spPr>
          <a:xfrm>
            <a:off x="457200" y="620688"/>
            <a:ext cx="822960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ko-K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ru-RU" altLang="ko-K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</a:t>
            </a:r>
            <a:r>
              <a:rPr kumimoji="0" lang="ru-RU" altLang="ko-KR" sz="2800" b="0" i="0" u="sng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качества</a:t>
            </a:r>
            <a:endParaRPr kumimoji="0" lang="ko-KR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4930" name="Picture 2" descr="C:\Users\Roy\Pictures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790" y="1474440"/>
            <a:ext cx="29146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620689"/>
            <a:ext cx="4038600" cy="1080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ko-KR" dirty="0" smtClean="0"/>
              <a:t>   </a:t>
            </a:r>
            <a:r>
              <a:rPr lang="ru-RU" altLang="ko-KR" sz="2400" dirty="0" smtClean="0"/>
              <a:t>Сертификаты на систему</a:t>
            </a:r>
            <a:endParaRPr lang="en-US" altLang="ko-KR" sz="2400" dirty="0" smtClean="0"/>
          </a:p>
          <a:p>
            <a:pPr lvl="1" eaLnBrk="1" hangingPunct="1">
              <a:buFontTx/>
              <a:buNone/>
            </a:pPr>
            <a:r>
              <a:rPr lang="en-US" altLang="ko-KR" dirty="0" smtClean="0"/>
              <a:t>   - EN ISO13485</a:t>
            </a:r>
          </a:p>
          <a:p>
            <a:pPr lvl="1" eaLnBrk="1" hangingPunct="1">
              <a:buFontTx/>
              <a:buNone/>
            </a:pPr>
            <a:endParaRPr lang="en-US" altLang="ko-KR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88024" y="620688"/>
            <a:ext cx="4038600" cy="11521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Сертификаты на продукт</a:t>
            </a: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altLang="ko-K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- CE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 l="32281" t="15980" r="31100" b="5000"/>
          <a:stretch>
            <a:fillRect/>
          </a:stretch>
        </p:blipFill>
        <p:spPr bwMode="auto">
          <a:xfrm>
            <a:off x="395536" y="1700808"/>
            <a:ext cx="40324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 l="32184" t="14760" r="31198" b="5861"/>
          <a:stretch>
            <a:fillRect/>
          </a:stretch>
        </p:blipFill>
        <p:spPr bwMode="auto">
          <a:xfrm>
            <a:off x="4788024" y="1700808"/>
            <a:ext cx="37444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548680"/>
            <a:ext cx="4038600" cy="648071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altLang="ko-KR" sz="2800" u="sng" dirty="0" smtClean="0"/>
              <a:t>Регистрация в России</a:t>
            </a:r>
            <a:endParaRPr lang="en-US" altLang="ko-KR" sz="2800" u="sng" dirty="0" smtClean="0"/>
          </a:p>
          <a:p>
            <a:pPr lvl="1" eaLnBrk="1" hangingPunct="1">
              <a:buFontTx/>
              <a:buNone/>
            </a:pPr>
            <a:endParaRPr lang="en-US" altLang="ko-KR" sz="2800" u="sng" dirty="0" smtClean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8146" r="41238" b="13420"/>
          <a:stretch>
            <a:fillRect/>
          </a:stretch>
        </p:blipFill>
        <p:spPr bwMode="auto">
          <a:xfrm>
            <a:off x="121152" y="1340768"/>
            <a:ext cx="2952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 l="25194" t="8421" r="41141" b="13145"/>
          <a:stretch>
            <a:fillRect/>
          </a:stretch>
        </p:blipFill>
        <p:spPr bwMode="auto">
          <a:xfrm>
            <a:off x="3090896" y="1340768"/>
            <a:ext cx="2952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 l="24603" t="8421" r="41141" b="13145"/>
          <a:stretch>
            <a:fillRect/>
          </a:stretch>
        </p:blipFill>
        <p:spPr bwMode="auto">
          <a:xfrm>
            <a:off x="6012160" y="1340768"/>
            <a:ext cx="30243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2776"/>
            <a:ext cx="8181975" cy="4614862"/>
          </a:xfrm>
          <a:noFill/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		</a:t>
            </a:r>
            <a:r>
              <a:rPr lang="ru-RU" altLang="ko-KR" sz="1800" dirty="0" smtClean="0">
                <a:solidFill>
                  <a:srgbClr val="000000"/>
                </a:solidFill>
              </a:rPr>
              <a:t>г. Ограничитель потока</a:t>
            </a:r>
            <a:endParaRPr lang="en-US" altLang="ko-KR" sz="1800" dirty="0" smtClean="0">
              <a:solidFill>
                <a:srgbClr val="000000"/>
              </a:solidFill>
            </a:endParaRPr>
          </a:p>
          <a:p>
            <a:pPr marL="381000" indent="-381000" eaLnBrk="1" hangingPunct="1">
              <a:buFontTx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          	- </a:t>
            </a:r>
            <a:r>
              <a:rPr lang="ru-RU" altLang="ko-KR" sz="1800" dirty="0" smtClean="0">
                <a:solidFill>
                  <a:srgbClr val="000000"/>
                </a:solidFill>
              </a:rPr>
              <a:t>Контролирует установленную скорость потока с давлением баллона</a:t>
            </a:r>
            <a:r>
              <a:rPr lang="en-US" altLang="ko-KR" sz="1800" dirty="0" smtClean="0">
                <a:solidFill>
                  <a:srgbClr val="000000"/>
                </a:solidFill>
              </a:rPr>
              <a:t>.</a:t>
            </a:r>
          </a:p>
          <a:p>
            <a:pPr marL="838200" lvl="1" indent="-381000">
              <a:buNone/>
            </a:pPr>
            <a:r>
              <a:rPr lang="en-US" altLang="ko-KR" sz="1800" dirty="0" smtClean="0"/>
              <a:t>   		- </a:t>
            </a:r>
            <a:r>
              <a:rPr lang="ru-RU" altLang="ko-KR" sz="1800" dirty="0" smtClean="0"/>
              <a:t>Скорость потока жидкости в трубке зависит от вязкости</a:t>
            </a:r>
            <a:r>
              <a:rPr lang="ko-KR" altLang="ko-KR" sz="1800" dirty="0" smtClean="0"/>
              <a:t>.</a:t>
            </a:r>
            <a:r>
              <a:rPr lang="en-US" altLang="ko-KR" sz="1800" dirty="0" smtClean="0"/>
              <a:t> </a:t>
            </a:r>
          </a:p>
          <a:p>
            <a:pPr marL="838200" lvl="1" indent="-381000" eaLnBrk="1" hangingPunct="1">
              <a:buFont typeface="Symbol" pitchFamily="18" charset="2"/>
              <a:buNone/>
            </a:pPr>
            <a:r>
              <a:rPr lang="en-US" altLang="ko-KR" sz="1800" dirty="0" smtClean="0">
                <a:solidFill>
                  <a:srgbClr val="000000"/>
                </a:solidFill>
              </a:rPr>
              <a:t>         (</a:t>
            </a:r>
            <a:r>
              <a:rPr lang="ru-RU" altLang="ko-KR" sz="1800" dirty="0" smtClean="0"/>
              <a:t>закон </a:t>
            </a:r>
            <a:r>
              <a:rPr lang="ru-RU" altLang="ko-KR" sz="1800" dirty="0" err="1" smtClean="0"/>
              <a:t>Хагеля-Пуазеля</a:t>
            </a:r>
            <a:r>
              <a:rPr lang="en-US" altLang="ko-KR" sz="1800" dirty="0" smtClean="0">
                <a:solidFill>
                  <a:srgbClr val="000000"/>
                </a:solidFill>
              </a:rPr>
              <a:t>)  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088" y="4869160"/>
          <a:ext cx="299243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Visio" r:id="rId3" imgW="1856232" imgH="1015289" progId="">
                  <p:embed/>
                </p:oleObj>
              </mc:Choice>
              <mc:Fallback>
                <p:oleObj name="Visio" r:id="rId3" imgW="1856232" imgH="101528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869160"/>
                        <a:ext cx="2992437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8" name="Freeform 6"/>
          <p:cNvSpPr>
            <a:spLocks/>
          </p:cNvSpPr>
          <p:nvPr/>
        </p:nvSpPr>
        <p:spPr bwMode="auto">
          <a:xfrm rot="20253014" flipH="1">
            <a:off x="4866280" y="3595611"/>
            <a:ext cx="1541463" cy="1470025"/>
          </a:xfrm>
          <a:custGeom>
            <a:avLst/>
            <a:gdLst>
              <a:gd name="T0" fmla="*/ 0 w 3330"/>
              <a:gd name="T1" fmla="*/ 1470025 h 2210"/>
              <a:gd name="T2" fmla="*/ 475400 w 3330"/>
              <a:gd name="T3" fmla="*/ 683794 h 2210"/>
              <a:gd name="T4" fmla="*/ 971630 w 3330"/>
              <a:gd name="T5" fmla="*/ 877359 h 2210"/>
              <a:gd name="T6" fmla="*/ 1455825 w 3330"/>
              <a:gd name="T7" fmla="*/ 127713 h 2210"/>
              <a:gd name="T8" fmla="*/ 1484988 w 3330"/>
              <a:gd name="T9" fmla="*/ 109753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0"/>
              <a:gd name="T16" fmla="*/ 0 h 2210"/>
              <a:gd name="T17" fmla="*/ 3330 w 3330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0" h="2210">
                <a:moveTo>
                  <a:pt x="0" y="2210"/>
                </a:moveTo>
                <a:cubicBezTo>
                  <a:pt x="338" y="1693"/>
                  <a:pt x="677" y="1176"/>
                  <a:pt x="1027" y="1028"/>
                </a:cubicBezTo>
                <a:cubicBezTo>
                  <a:pt x="1377" y="880"/>
                  <a:pt x="1746" y="1458"/>
                  <a:pt x="2099" y="1319"/>
                </a:cubicBezTo>
                <a:cubicBezTo>
                  <a:pt x="2452" y="1180"/>
                  <a:pt x="2960" y="384"/>
                  <a:pt x="3145" y="192"/>
                </a:cubicBezTo>
                <a:cubicBezTo>
                  <a:pt x="3330" y="0"/>
                  <a:pt x="3269" y="82"/>
                  <a:pt x="3208" y="165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ko-KR" altLang="en-US"/>
          </a:p>
        </p:txBody>
      </p:sp>
      <p:pic>
        <p:nvPicPr>
          <p:cNvPr id="3078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356992"/>
            <a:ext cx="2591817" cy="111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63888" y="3666510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Вентилир</a:t>
            </a:r>
            <a:r>
              <a:rPr lang="ru-RU" sz="800" dirty="0" smtClean="0"/>
              <a:t>. дистальный кончик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4221088"/>
            <a:ext cx="13681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Ограничитель потока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941748"/>
            <a:ext cx="15841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Ограничительный кожух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4869160"/>
            <a:ext cx="157579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Люеровское</a:t>
            </a:r>
            <a:r>
              <a:rPr lang="ru-RU" sz="800" dirty="0" smtClean="0"/>
              <a:t> соединение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516488" y="6093296"/>
            <a:ext cx="85571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Капилляр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6165304"/>
            <a:ext cx="13681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Шайба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ko-KR" sz="2000" dirty="0" smtClean="0"/>
              <a:t>Фильтр заливки </a:t>
            </a:r>
            <a:r>
              <a:rPr lang="en-US" altLang="ko-KR" sz="2000" dirty="0" smtClean="0"/>
              <a:t>(</a:t>
            </a:r>
            <a:r>
              <a:rPr lang="ru-RU" altLang="ko-KR" sz="2000" dirty="0" smtClean="0"/>
              <a:t>гидрофобная мембрана</a:t>
            </a:r>
            <a:r>
              <a:rPr lang="en-US" altLang="ko-KR" sz="2000" dirty="0" smtClean="0"/>
              <a:t>) </a:t>
            </a:r>
            <a:endParaRPr lang="ko-KR" altLang="en-US" sz="2000" dirty="0"/>
          </a:p>
        </p:txBody>
      </p:sp>
      <p:pic>
        <p:nvPicPr>
          <p:cNvPr id="5" name="그림 4" descr="제목 없음1.jpg"/>
          <p:cNvPicPr>
            <a:picLocks noChangeAspect="1"/>
          </p:cNvPicPr>
          <p:nvPr/>
        </p:nvPicPr>
        <p:blipFill>
          <a:blip r:embed="rId2" cstate="print"/>
          <a:srcRect l="51163" t="72507" r="21899" b="4096"/>
          <a:stretch>
            <a:fillRect/>
          </a:stretch>
        </p:blipFill>
        <p:spPr>
          <a:xfrm>
            <a:off x="1214414" y="1214422"/>
            <a:ext cx="6500858" cy="257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64" y="3876144"/>
            <a:ext cx="85011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200" u="dbl" dirty="0" smtClean="0">
                <a:solidFill>
                  <a:srgbClr val="7030A0"/>
                </a:solidFill>
                <a:latin typeface="+mj-ea"/>
                <a:ea typeface="+mj-ea"/>
              </a:rPr>
              <a:t>Функция</a:t>
            </a:r>
            <a:r>
              <a:rPr lang="en-US" altLang="ko-KR" sz="2200" dirty="0" smtClean="0">
                <a:latin typeface="+mj-ea"/>
                <a:ea typeface="+mj-ea"/>
              </a:rPr>
              <a:t>: </a:t>
            </a:r>
            <a:r>
              <a:rPr lang="ru-RU" altLang="ko-KR" sz="2200" dirty="0" smtClean="0">
                <a:latin typeface="+mj-ea"/>
                <a:ea typeface="+mj-ea"/>
              </a:rPr>
              <a:t>Воздух выпускается, но препарат удерживается гидрофобной мембраной</a:t>
            </a:r>
            <a:r>
              <a:rPr lang="en-US" altLang="ko-KR" sz="2200" dirty="0" smtClean="0">
                <a:latin typeface="+mj-ea"/>
                <a:ea typeface="+mj-ea"/>
              </a:rPr>
              <a:t>.</a:t>
            </a:r>
          </a:p>
          <a:p>
            <a:r>
              <a:rPr lang="ru-RU" altLang="ko-KR" sz="2200" u="dbl" dirty="0" smtClean="0">
                <a:solidFill>
                  <a:srgbClr val="7030A0"/>
                </a:solidFill>
                <a:latin typeface="+mj-ea"/>
                <a:ea typeface="+mj-ea"/>
              </a:rPr>
              <a:t>Удобство</a:t>
            </a:r>
            <a:r>
              <a:rPr lang="en-US" altLang="ko-KR" sz="2200" dirty="0" smtClean="0">
                <a:latin typeface="+mj-ea"/>
                <a:ea typeface="+mj-ea"/>
              </a:rPr>
              <a:t>: </a:t>
            </a:r>
            <a:r>
              <a:rPr lang="ru-RU" altLang="ko-KR" sz="2200" dirty="0" smtClean="0">
                <a:latin typeface="+mj-ea"/>
                <a:ea typeface="+mj-ea"/>
              </a:rPr>
              <a:t>Легкость заливки </a:t>
            </a:r>
            <a:r>
              <a:rPr lang="en-US" altLang="ko-KR" sz="2200" dirty="0" smtClean="0">
                <a:latin typeface="+mj-ea"/>
                <a:ea typeface="+mj-ea"/>
              </a:rPr>
              <a:t>(</a:t>
            </a:r>
            <a:r>
              <a:rPr lang="ru-RU" altLang="ko-KR" sz="2200" dirty="0" smtClean="0">
                <a:latin typeface="+mj-ea"/>
                <a:ea typeface="+mj-ea"/>
              </a:rPr>
              <a:t>не требует зажима или устранения колпачка</a:t>
            </a:r>
            <a:r>
              <a:rPr lang="en-US" altLang="ko-KR" sz="2200" dirty="0" smtClean="0">
                <a:latin typeface="+mj-ea"/>
                <a:ea typeface="+mj-ea"/>
              </a:rPr>
              <a:t>)</a:t>
            </a:r>
          </a:p>
          <a:p>
            <a:r>
              <a:rPr lang="ru-RU" altLang="ko-KR" sz="2200" u="dbl" dirty="0" smtClean="0">
                <a:solidFill>
                  <a:srgbClr val="7030A0"/>
                </a:solidFill>
                <a:latin typeface="+mj-ea"/>
                <a:ea typeface="+mj-ea"/>
              </a:rPr>
              <a:t>Соединение</a:t>
            </a:r>
            <a:r>
              <a:rPr lang="en-US" altLang="ko-KR" sz="2200" dirty="0" smtClean="0">
                <a:latin typeface="+mj-ea"/>
                <a:ea typeface="+mj-ea"/>
              </a:rPr>
              <a:t>: </a:t>
            </a:r>
            <a:r>
              <a:rPr lang="ru-RU" altLang="ko-KR" sz="2200" dirty="0" smtClean="0">
                <a:latin typeface="+mj-ea"/>
                <a:ea typeface="+mj-ea"/>
              </a:rPr>
              <a:t>Снимите фильтр и подсоедините к пациенту</a:t>
            </a:r>
            <a:r>
              <a:rPr lang="en-US" altLang="ko-KR" sz="2200" dirty="0" smtClean="0">
                <a:latin typeface="+mj-ea"/>
                <a:ea typeface="+mj-ea"/>
              </a:rPr>
              <a:t>.</a:t>
            </a:r>
            <a:endParaRPr lang="ko-KR" altLang="en-US" sz="2200" dirty="0">
              <a:latin typeface="+mj-ea"/>
              <a:ea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4357686" y="1428736"/>
            <a:ext cx="2857520" cy="2286016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4464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4464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44958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44958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5275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45275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45593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455930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4591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4591050" y="55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4464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4464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4958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44958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45275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45275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45593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>
            <a:off x="455930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3" name="Line 22"/>
          <p:cNvSpPr>
            <a:spLocks noChangeShapeType="1"/>
          </p:cNvSpPr>
          <p:nvPr/>
        </p:nvSpPr>
        <p:spPr bwMode="auto">
          <a:xfrm>
            <a:off x="4591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>
            <a:off x="4591050" y="300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5" name="Line 24"/>
          <p:cNvSpPr>
            <a:spLocks noChangeShapeType="1"/>
          </p:cNvSpPr>
          <p:nvPr/>
        </p:nvSpPr>
        <p:spPr bwMode="auto">
          <a:xfrm>
            <a:off x="4464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6" name="Line 25"/>
          <p:cNvSpPr>
            <a:spLocks noChangeShapeType="1"/>
          </p:cNvSpPr>
          <p:nvPr/>
        </p:nvSpPr>
        <p:spPr bwMode="auto">
          <a:xfrm>
            <a:off x="4464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7" name="Line 26"/>
          <p:cNvSpPr>
            <a:spLocks noChangeShapeType="1"/>
          </p:cNvSpPr>
          <p:nvPr/>
        </p:nvSpPr>
        <p:spPr bwMode="auto">
          <a:xfrm>
            <a:off x="44958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8" name="Line 27"/>
          <p:cNvSpPr>
            <a:spLocks noChangeShapeType="1"/>
          </p:cNvSpPr>
          <p:nvPr/>
        </p:nvSpPr>
        <p:spPr bwMode="auto">
          <a:xfrm>
            <a:off x="44958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45275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0" name="Line 29"/>
          <p:cNvSpPr>
            <a:spLocks noChangeShapeType="1"/>
          </p:cNvSpPr>
          <p:nvPr/>
        </p:nvSpPr>
        <p:spPr bwMode="auto">
          <a:xfrm>
            <a:off x="45275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1" name="Line 30"/>
          <p:cNvSpPr>
            <a:spLocks noChangeShapeType="1"/>
          </p:cNvSpPr>
          <p:nvPr/>
        </p:nvSpPr>
        <p:spPr bwMode="auto">
          <a:xfrm>
            <a:off x="45593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2" name="Line 31"/>
          <p:cNvSpPr>
            <a:spLocks noChangeShapeType="1"/>
          </p:cNvSpPr>
          <p:nvPr/>
        </p:nvSpPr>
        <p:spPr bwMode="auto">
          <a:xfrm>
            <a:off x="455930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3" name="Line 32"/>
          <p:cNvSpPr>
            <a:spLocks noChangeShapeType="1"/>
          </p:cNvSpPr>
          <p:nvPr/>
        </p:nvSpPr>
        <p:spPr bwMode="auto">
          <a:xfrm>
            <a:off x="4591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4" name="Line 33"/>
          <p:cNvSpPr>
            <a:spLocks noChangeShapeType="1"/>
          </p:cNvSpPr>
          <p:nvPr/>
        </p:nvSpPr>
        <p:spPr bwMode="auto">
          <a:xfrm>
            <a:off x="4591050" y="560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5" name="Line 34"/>
          <p:cNvSpPr>
            <a:spLocks noChangeShapeType="1"/>
          </p:cNvSpPr>
          <p:nvPr/>
        </p:nvSpPr>
        <p:spPr bwMode="auto">
          <a:xfrm>
            <a:off x="4464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6" name="Line 35"/>
          <p:cNvSpPr>
            <a:spLocks noChangeShapeType="1"/>
          </p:cNvSpPr>
          <p:nvPr/>
        </p:nvSpPr>
        <p:spPr bwMode="auto">
          <a:xfrm>
            <a:off x="4464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7" name="Line 36"/>
          <p:cNvSpPr>
            <a:spLocks noChangeShapeType="1"/>
          </p:cNvSpPr>
          <p:nvPr/>
        </p:nvSpPr>
        <p:spPr bwMode="auto">
          <a:xfrm>
            <a:off x="44958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8" name="Line 37"/>
          <p:cNvSpPr>
            <a:spLocks noChangeShapeType="1"/>
          </p:cNvSpPr>
          <p:nvPr/>
        </p:nvSpPr>
        <p:spPr bwMode="auto">
          <a:xfrm>
            <a:off x="44958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59" name="Line 38"/>
          <p:cNvSpPr>
            <a:spLocks noChangeShapeType="1"/>
          </p:cNvSpPr>
          <p:nvPr/>
        </p:nvSpPr>
        <p:spPr bwMode="auto">
          <a:xfrm>
            <a:off x="45275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0" name="Line 39"/>
          <p:cNvSpPr>
            <a:spLocks noChangeShapeType="1"/>
          </p:cNvSpPr>
          <p:nvPr/>
        </p:nvSpPr>
        <p:spPr bwMode="auto">
          <a:xfrm>
            <a:off x="45275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1" name="Line 40"/>
          <p:cNvSpPr>
            <a:spLocks noChangeShapeType="1"/>
          </p:cNvSpPr>
          <p:nvPr/>
        </p:nvSpPr>
        <p:spPr bwMode="auto">
          <a:xfrm>
            <a:off x="45593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2" name="Line 41"/>
          <p:cNvSpPr>
            <a:spLocks noChangeShapeType="1"/>
          </p:cNvSpPr>
          <p:nvPr/>
        </p:nvSpPr>
        <p:spPr bwMode="auto">
          <a:xfrm>
            <a:off x="455930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3" name="Line 42"/>
          <p:cNvSpPr>
            <a:spLocks noChangeShapeType="1"/>
          </p:cNvSpPr>
          <p:nvPr/>
        </p:nvSpPr>
        <p:spPr bwMode="auto">
          <a:xfrm>
            <a:off x="4591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4" name="Line 43"/>
          <p:cNvSpPr>
            <a:spLocks noChangeShapeType="1"/>
          </p:cNvSpPr>
          <p:nvPr/>
        </p:nvSpPr>
        <p:spPr bwMode="auto">
          <a:xfrm>
            <a:off x="4591050" y="820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5" name="Line 44"/>
          <p:cNvSpPr>
            <a:spLocks noChangeShapeType="1"/>
          </p:cNvSpPr>
          <p:nvPr/>
        </p:nvSpPr>
        <p:spPr bwMode="auto">
          <a:xfrm>
            <a:off x="4464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6" name="Line 45"/>
          <p:cNvSpPr>
            <a:spLocks noChangeShapeType="1"/>
          </p:cNvSpPr>
          <p:nvPr/>
        </p:nvSpPr>
        <p:spPr bwMode="auto">
          <a:xfrm>
            <a:off x="4464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7" name="Line 46"/>
          <p:cNvSpPr>
            <a:spLocks noChangeShapeType="1"/>
          </p:cNvSpPr>
          <p:nvPr/>
        </p:nvSpPr>
        <p:spPr bwMode="auto">
          <a:xfrm>
            <a:off x="44958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8" name="Line 47"/>
          <p:cNvSpPr>
            <a:spLocks noChangeShapeType="1"/>
          </p:cNvSpPr>
          <p:nvPr/>
        </p:nvSpPr>
        <p:spPr bwMode="auto">
          <a:xfrm>
            <a:off x="44958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69" name="Line 48"/>
          <p:cNvSpPr>
            <a:spLocks noChangeShapeType="1"/>
          </p:cNvSpPr>
          <p:nvPr/>
        </p:nvSpPr>
        <p:spPr bwMode="auto">
          <a:xfrm>
            <a:off x="45275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0" name="Line 49"/>
          <p:cNvSpPr>
            <a:spLocks noChangeShapeType="1"/>
          </p:cNvSpPr>
          <p:nvPr/>
        </p:nvSpPr>
        <p:spPr bwMode="auto">
          <a:xfrm>
            <a:off x="45275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1" name="Line 50"/>
          <p:cNvSpPr>
            <a:spLocks noChangeShapeType="1"/>
          </p:cNvSpPr>
          <p:nvPr/>
        </p:nvSpPr>
        <p:spPr bwMode="auto">
          <a:xfrm>
            <a:off x="45593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2" name="Line 51"/>
          <p:cNvSpPr>
            <a:spLocks noChangeShapeType="1"/>
          </p:cNvSpPr>
          <p:nvPr/>
        </p:nvSpPr>
        <p:spPr bwMode="auto">
          <a:xfrm>
            <a:off x="455930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3" name="Line 52"/>
          <p:cNvSpPr>
            <a:spLocks noChangeShapeType="1"/>
          </p:cNvSpPr>
          <p:nvPr/>
        </p:nvSpPr>
        <p:spPr bwMode="auto">
          <a:xfrm>
            <a:off x="4591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4" name="Line 53"/>
          <p:cNvSpPr>
            <a:spLocks noChangeShapeType="1"/>
          </p:cNvSpPr>
          <p:nvPr/>
        </p:nvSpPr>
        <p:spPr bwMode="auto">
          <a:xfrm>
            <a:off x="4591050" y="1081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5" name="Line 54"/>
          <p:cNvSpPr>
            <a:spLocks noChangeShapeType="1"/>
          </p:cNvSpPr>
          <p:nvPr/>
        </p:nvSpPr>
        <p:spPr bwMode="auto">
          <a:xfrm>
            <a:off x="4464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6" name="Line 55"/>
          <p:cNvSpPr>
            <a:spLocks noChangeShapeType="1"/>
          </p:cNvSpPr>
          <p:nvPr/>
        </p:nvSpPr>
        <p:spPr bwMode="auto">
          <a:xfrm>
            <a:off x="4464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7" name="Line 56"/>
          <p:cNvSpPr>
            <a:spLocks noChangeShapeType="1"/>
          </p:cNvSpPr>
          <p:nvPr/>
        </p:nvSpPr>
        <p:spPr bwMode="auto">
          <a:xfrm>
            <a:off x="44958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8" name="Line 57"/>
          <p:cNvSpPr>
            <a:spLocks noChangeShapeType="1"/>
          </p:cNvSpPr>
          <p:nvPr/>
        </p:nvSpPr>
        <p:spPr bwMode="auto">
          <a:xfrm>
            <a:off x="44958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79" name="Line 58"/>
          <p:cNvSpPr>
            <a:spLocks noChangeShapeType="1"/>
          </p:cNvSpPr>
          <p:nvPr/>
        </p:nvSpPr>
        <p:spPr bwMode="auto">
          <a:xfrm>
            <a:off x="45275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0" name="Line 59"/>
          <p:cNvSpPr>
            <a:spLocks noChangeShapeType="1"/>
          </p:cNvSpPr>
          <p:nvPr/>
        </p:nvSpPr>
        <p:spPr bwMode="auto">
          <a:xfrm>
            <a:off x="45275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1" name="Line 60"/>
          <p:cNvSpPr>
            <a:spLocks noChangeShapeType="1"/>
          </p:cNvSpPr>
          <p:nvPr/>
        </p:nvSpPr>
        <p:spPr bwMode="auto">
          <a:xfrm>
            <a:off x="45593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2" name="Line 61"/>
          <p:cNvSpPr>
            <a:spLocks noChangeShapeType="1"/>
          </p:cNvSpPr>
          <p:nvPr/>
        </p:nvSpPr>
        <p:spPr bwMode="auto">
          <a:xfrm>
            <a:off x="455930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3" name="Line 62"/>
          <p:cNvSpPr>
            <a:spLocks noChangeShapeType="1"/>
          </p:cNvSpPr>
          <p:nvPr/>
        </p:nvSpPr>
        <p:spPr bwMode="auto">
          <a:xfrm>
            <a:off x="4591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5184" name="Line 63"/>
          <p:cNvSpPr>
            <a:spLocks noChangeShapeType="1"/>
          </p:cNvSpPr>
          <p:nvPr/>
        </p:nvSpPr>
        <p:spPr bwMode="auto">
          <a:xfrm>
            <a:off x="4591050" y="1341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graphicFrame>
        <p:nvGraphicFramePr>
          <p:cNvPr id="5122" name="Object 65"/>
          <p:cNvGraphicFramePr>
            <a:graphicFrameLocks noChangeAspect="1"/>
          </p:cNvGraphicFramePr>
          <p:nvPr/>
        </p:nvGraphicFramePr>
        <p:xfrm>
          <a:off x="827584" y="1844824"/>
          <a:ext cx="7488831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3" imgW="6448004" imgH="3634902" progId="">
                  <p:embed/>
                </p:oleObj>
              </mc:Choice>
              <mc:Fallback>
                <p:oleObj r:id="rId3" imgW="6448004" imgH="3634902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4824"/>
                        <a:ext cx="7488831" cy="396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내용 개체 틀 3"/>
          <p:cNvSpPr>
            <a:spLocks noGrp="1"/>
          </p:cNvSpPr>
          <p:nvPr>
            <p:ph idx="1"/>
          </p:nvPr>
        </p:nvSpPr>
        <p:spPr>
          <a:xfrm>
            <a:off x="457200" y="692696"/>
            <a:ext cx="735516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1-2. </a:t>
            </a:r>
            <a:r>
              <a:rPr lang="ru-RU" altLang="ko-KR" sz="2400" dirty="0" smtClean="0"/>
              <a:t>Серия </a:t>
            </a:r>
            <a:r>
              <a:rPr lang="en-US" altLang="ko-KR" sz="2400" dirty="0" smtClean="0"/>
              <a:t>Plus (</a:t>
            </a:r>
            <a:r>
              <a:rPr lang="ru-RU" altLang="ko-KR" sz="2400" dirty="0" smtClean="0"/>
              <a:t>форма и структура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2339752" y="1772816"/>
            <a:ext cx="15121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Порт заполнения</a:t>
            </a:r>
            <a:endParaRPr lang="ru-RU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4644008" y="2298358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Резервуар для препарата</a:t>
            </a:r>
            <a:endParaRPr lang="ru-RU" sz="800" dirty="0"/>
          </a:p>
        </p:txBody>
      </p:sp>
      <p:sp>
        <p:nvSpPr>
          <p:cNvPr id="67" name="TextBox 66"/>
          <p:cNvSpPr txBox="1"/>
          <p:nvPr/>
        </p:nvSpPr>
        <p:spPr>
          <a:xfrm>
            <a:off x="6084168" y="3212976"/>
            <a:ext cx="1071736" cy="254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Шкала</a:t>
            </a:r>
            <a:endParaRPr lang="ru-RU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2339752" y="2852936"/>
            <a:ext cx="12877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Двойной фильтр</a:t>
            </a:r>
          </a:p>
          <a:p>
            <a:r>
              <a:rPr lang="ru-RU" sz="1000" dirty="0" smtClean="0"/>
              <a:t>Проверка объем/ </a:t>
            </a:r>
            <a:r>
              <a:rPr lang="ru-RU" sz="1000" dirty="0" err="1" smtClean="0"/>
              <a:t>объем</a:t>
            </a:r>
            <a:endParaRPr lang="ru-RU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4211960" y="3284984"/>
            <a:ext cx="8557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Корпус</a:t>
            </a:r>
            <a:endParaRPr lang="ru-RU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971600" y="3429000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Соединительная трубка А (</a:t>
            </a:r>
            <a:r>
              <a:rPr lang="ru-RU" sz="1000" dirty="0" err="1" smtClean="0"/>
              <a:t>О-типа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2267744" y="3717032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Вентил</a:t>
            </a:r>
            <a:r>
              <a:rPr lang="ru-RU" sz="1000" dirty="0" smtClean="0"/>
              <a:t>. дистальный кончик</a:t>
            </a:r>
            <a:endParaRPr lang="ru-RU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4139952" y="4509120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I.V </a:t>
            </a:r>
            <a:r>
              <a:rPr lang="ru-RU" sz="1000" dirty="0" smtClean="0"/>
              <a:t>Фильтр</a:t>
            </a:r>
            <a:endParaRPr lang="ru-RU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5876528" y="5589240"/>
            <a:ext cx="11437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Крепление на запястье</a:t>
            </a:r>
            <a:endParaRPr lang="ru-RU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7236296" y="5157192"/>
            <a:ext cx="15121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Кнопка болюс</a:t>
            </a:r>
            <a:endParaRPr lang="ru-RU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7524328" y="4509120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Держатель красного цвета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ru-RU" altLang="ko-KR" sz="1800" dirty="0" smtClean="0"/>
              <a:t>Поставляется с кнопкой болюс</a:t>
            </a:r>
            <a:r>
              <a:rPr lang="en-US" altLang="ko-KR" sz="1800" dirty="0" smtClean="0"/>
              <a:t>, </a:t>
            </a:r>
            <a:r>
              <a:rPr lang="ru-RU" altLang="ko-KR" sz="1800" dirty="0" smtClean="0"/>
              <a:t>нажимаемой при помощи красного штуцера</a:t>
            </a:r>
            <a:r>
              <a:rPr lang="en-US" altLang="ko-KR" sz="1800" dirty="0" smtClean="0"/>
              <a:t>, </a:t>
            </a:r>
            <a:r>
              <a:rPr lang="ru-RU" altLang="ko-KR" sz="1800" u="sng" dirty="0" smtClean="0"/>
              <a:t>воздух из болюса автоматически высвобождается во время заливки без намеренного давления</a:t>
            </a:r>
            <a:r>
              <a:rPr lang="en-US" altLang="ko-KR" sz="1800" u="sng" dirty="0" smtClean="0"/>
              <a:t>.</a:t>
            </a:r>
            <a:endParaRPr lang="en-US" altLang="ko-KR" sz="1800" u="sng" dirty="0"/>
          </a:p>
          <a:p>
            <a:r>
              <a:rPr lang="ru-RU" altLang="ko-KR" sz="1800" dirty="0" smtClean="0"/>
              <a:t>После заливки, следует удалить красный штуцер и закрыть линию болюса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21507" name="Picture 3" descr="D:\01-공장장\101-개발진행 Plan\ㅇㅇㅇㅇ\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2936"/>
            <a:ext cx="3251446" cy="3505204"/>
          </a:xfrm>
          <a:prstGeom prst="rect">
            <a:avLst/>
          </a:prstGeom>
          <a:noFill/>
        </p:spPr>
      </p:pic>
      <p:pic>
        <p:nvPicPr>
          <p:cNvPr id="10242" name="Picture 2" descr="D:\01-공장장\101-개발진행 Plan\2010-PMC 1차개선 PPT\PMC 조립도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034" y="2852936"/>
            <a:ext cx="2928958" cy="3241267"/>
          </a:xfrm>
          <a:prstGeom prst="rect">
            <a:avLst/>
          </a:prstGeom>
          <a:noFill/>
        </p:spPr>
      </p:pic>
      <p:sp>
        <p:nvSpPr>
          <p:cNvPr id="7" name="제목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4330824" cy="625272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effectLst/>
              </a:rPr>
              <a:t/>
            </a:r>
            <a:br>
              <a:rPr lang="en-US" altLang="ko-KR" sz="2400" dirty="0" smtClean="0">
                <a:effectLst/>
              </a:rPr>
            </a:br>
            <a:r>
              <a:rPr lang="en-US" altLang="ko-KR" sz="2400" dirty="0" smtClean="0">
                <a:effectLst/>
              </a:rPr>
              <a:t>    </a:t>
            </a:r>
            <a:r>
              <a:rPr lang="ru-RU" altLang="ko-KR" sz="2400" u="sng" dirty="0" smtClean="0">
                <a:effectLst/>
              </a:rPr>
              <a:t>Модуль контроля</a:t>
            </a:r>
            <a:r>
              <a:rPr lang="en-US" altLang="ko-KR" sz="2400" u="sng" dirty="0" smtClean="0">
                <a:effectLst/>
              </a:rPr>
              <a:t/>
            </a:r>
            <a:br>
              <a:rPr lang="en-US" altLang="ko-KR" sz="2400" u="sng" dirty="0" smtClean="0">
                <a:effectLst/>
              </a:rPr>
            </a:br>
            <a:r>
              <a:rPr lang="en-US" altLang="ko-KR" sz="2400" dirty="0" smtClean="0">
                <a:effectLst/>
              </a:rPr>
              <a:t/>
            </a:r>
            <a:br>
              <a:rPr lang="en-US" altLang="ko-KR" sz="2400" dirty="0" smtClean="0">
                <a:effectLst/>
              </a:rPr>
            </a:br>
            <a:endParaRPr lang="ko-KR" altLang="en-US" sz="2400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4330824" cy="625272"/>
          </a:xfrm>
        </p:spPr>
        <p:txBody>
          <a:bodyPr>
            <a:noAutofit/>
          </a:bodyPr>
          <a:lstStyle/>
          <a:p>
            <a:r>
              <a:rPr lang="ru-RU" altLang="ko-KR" sz="2400" u="sng" dirty="0" smtClean="0">
                <a:effectLst/>
              </a:rPr>
              <a:t>Модуль контроля</a:t>
            </a:r>
            <a:endParaRPr lang="ko-KR" altLang="en-US" sz="2400" u="sng" dirty="0">
              <a:effectLst/>
            </a:endParaRPr>
          </a:p>
        </p:txBody>
      </p:sp>
      <p:pic>
        <p:nvPicPr>
          <p:cNvPr id="22531" name="Picture 3" descr="D:\01-공장장\101-개발진행 Plan\ㅇㅇㅇㅇ\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4248143" cy="4357718"/>
          </a:xfrm>
          <a:prstGeom prst="rect">
            <a:avLst/>
          </a:prstGeom>
          <a:noFill/>
        </p:spPr>
      </p:pic>
      <p:pic>
        <p:nvPicPr>
          <p:cNvPr id="22532" name="Picture 4" descr="D:\01-공장장\101-개발진행 Plan\ㅇㅇㅇㅇ\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3967174" cy="4332999"/>
          </a:xfrm>
          <a:prstGeom prst="rect">
            <a:avLst/>
          </a:prstGeom>
          <a:noFill/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642910" y="1643050"/>
            <a:ext cx="3429024" cy="642942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Отпускание кнопки болюса, </a:t>
            </a:r>
            <a:r>
              <a:rPr kumimoji="0" lang="ru-RU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закрытие </a:t>
            </a:r>
            <a:r>
              <a:rPr kumimoji="0" lang="ru-RU" altLang="ko-KR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соед</a:t>
            </a:r>
            <a:r>
              <a:rPr kumimoji="0" lang="ru-RU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. трубки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5286380" y="1857364"/>
            <a:ext cx="3400420" cy="57150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2"/>
          <p:cNvSpPr txBox="1">
            <a:spLocks/>
          </p:cNvSpPr>
          <p:nvPr/>
        </p:nvSpPr>
        <p:spPr>
          <a:xfrm>
            <a:off x="4786314" y="1500174"/>
            <a:ext cx="3714776" cy="928694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Нажатие</a:t>
            </a:r>
            <a:r>
              <a:rPr kumimoji="0" lang="ru-RU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altLang="ko-KR" sz="4400" b="1" dirty="0" smtClean="0">
                <a:solidFill>
                  <a:schemeClr val="tx2"/>
                </a:solidFill>
              </a:rPr>
              <a:t>кнопки болюса </a:t>
            </a:r>
            <a:r>
              <a:rPr kumimoji="0" lang="ru-RU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открывание </a:t>
            </a:r>
            <a:r>
              <a:rPr kumimoji="0" lang="ru-RU" altLang="ko-KR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соед</a:t>
            </a:r>
            <a:r>
              <a:rPr kumimoji="0" lang="ru-RU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. трубки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и введение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3398</TotalTime>
  <Words>2641</Words>
  <Application>Microsoft Office PowerPoint</Application>
  <PresentationFormat>Экран (4:3)</PresentationFormat>
  <Paragraphs>822</Paragraphs>
  <Slides>47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광장</vt:lpstr>
      <vt:lpstr>Visio</vt:lpstr>
      <vt:lpstr>WYM International Trading Corp.</vt:lpstr>
      <vt:lpstr>Указатель</vt:lpstr>
      <vt:lpstr>Презентация PowerPoint</vt:lpstr>
      <vt:lpstr>Презентация PowerPoint</vt:lpstr>
      <vt:lpstr>Презентация PowerPoint</vt:lpstr>
      <vt:lpstr>Фильтр заливки (гидрофобная мембрана) </vt:lpstr>
      <vt:lpstr>Презентация PowerPoint</vt:lpstr>
      <vt:lpstr>     Модуль контроля  </vt:lpstr>
      <vt:lpstr>Модуль контроля</vt:lpstr>
      <vt:lpstr>Серия устройств accufuser</vt:lpstr>
      <vt:lpstr>Презентация PowerPoint</vt:lpstr>
      <vt:lpstr>Презентация PowerPoint</vt:lpstr>
      <vt:lpstr>Презентация PowerPoint</vt:lpstr>
      <vt:lpstr>Презентация PowerPoint</vt:lpstr>
      <vt:lpstr>  Selectus</vt:lpstr>
      <vt:lpstr>Структура</vt:lpstr>
      <vt:lpstr>Flow rate curve - D0203M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PMC-고객불만 개선</dc:title>
  <dc:creator>최규동</dc:creator>
  <cp:lastModifiedBy>Petrashuk_E</cp:lastModifiedBy>
  <cp:revision>256</cp:revision>
  <dcterms:created xsi:type="dcterms:W3CDTF">2010-01-13T07:27:46Z</dcterms:created>
  <dcterms:modified xsi:type="dcterms:W3CDTF">2014-07-17T05:14:19Z</dcterms:modified>
</cp:coreProperties>
</file>